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7.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27"/>
  </p:notesMasterIdLst>
  <p:sldIdLst>
    <p:sldId id="256" r:id="rId2"/>
    <p:sldId id="461" r:id="rId3"/>
    <p:sldId id="543" r:id="rId4"/>
    <p:sldId id="263" r:id="rId5"/>
    <p:sldId id="544" r:id="rId6"/>
    <p:sldId id="545" r:id="rId7"/>
    <p:sldId id="546" r:id="rId8"/>
    <p:sldId id="482" r:id="rId9"/>
    <p:sldId id="528" r:id="rId10"/>
    <p:sldId id="529" r:id="rId11"/>
    <p:sldId id="540" r:id="rId12"/>
    <p:sldId id="534" r:id="rId13"/>
    <p:sldId id="523" r:id="rId14"/>
    <p:sldId id="526" r:id="rId15"/>
    <p:sldId id="530" r:id="rId16"/>
    <p:sldId id="542" r:id="rId17"/>
    <p:sldId id="535" r:id="rId18"/>
    <p:sldId id="532" r:id="rId19"/>
    <p:sldId id="257" r:id="rId20"/>
    <p:sldId id="258" r:id="rId21"/>
    <p:sldId id="541" r:id="rId22"/>
    <p:sldId id="259" r:id="rId23"/>
    <p:sldId id="260" r:id="rId24"/>
    <p:sldId id="536" r:id="rId25"/>
    <p:sldId id="525" r:id="rId26"/>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98" d="100"/>
          <a:sy n="98" d="100"/>
        </p:scale>
        <p:origin x="72" y="73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S-C-FS00\SChomes\U991284432\Documents\Department%20and%20Program%20Requests\Budgets\Budget%20Presentations\January%202020\Yearly%20Enrollment%20-%2012-30-2019.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S-C-FS00\SChomes\U991284432\Documents\Department%20and%20Program%20Requests\Budgets\Budget%20Presentations\January%202020\Yearly%20Enrollment%20-%2012-30-2019.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S-C-FS00\SChomes\U991284432\Documents\Department%20and%20Program%20Requests\Budgets\Budget%20Presentations\January%202020\Yearly%20Enrollment%20-%2012-30-2019.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S-C-FS00\SChomes\U991284432\Documents\Department%20and%20Program%20Requests\Budgets\Budget%20Presentations\January%202020\Yearly%20Enrollment%20-%2012-30-2019.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S-C-FS00\SChomes\U991284432\Documents\Department%20and%20Program%20Requests\Budgets\Budget%20Presentations\January%202020\Yearly%20Enrollment%20-%2012-30-2019.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S-C-FS00\SChomes\U991284432\Documents\Department%20and%20Program%20Requests\Budgets\Yearly%20Enrollment%20-%2012-30-2019.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S-C-FS00\SChomes\U991284432\Documents\Department%20and%20Program%20Requests\Budgets\Yearly%20Enrollment%20-%2012-30-2019.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baseline="0">
                <a:solidFill>
                  <a:sysClr val="windowText" lastClr="000000"/>
                </a:solidFill>
                <a:latin typeface="+mn-lt"/>
                <a:ea typeface="+mn-ea"/>
                <a:cs typeface="+mn-cs"/>
              </a:defRPr>
            </a:pPr>
            <a:r>
              <a:rPr lang="en-US" sz="2800">
                <a:solidFill>
                  <a:sysClr val="windowText" lastClr="000000"/>
                </a:solidFill>
              </a:rPr>
              <a:t>Funding Sources, 2018-19</a:t>
            </a:r>
          </a:p>
        </c:rich>
      </c:tx>
      <c:overlay val="0"/>
      <c:spPr>
        <a:noFill/>
        <a:ln>
          <a:noFill/>
        </a:ln>
        <a:effectLst/>
      </c:spPr>
      <c:txPr>
        <a:bodyPr rot="0" spcFirstLastPara="1" vertOverflow="ellipsis" vert="horz" wrap="square" anchor="ctr" anchorCtr="1"/>
        <a:lstStyle/>
        <a:p>
          <a:pPr>
            <a:defRPr sz="2800" b="1" i="0" u="none" strike="noStrike" kern="1200" baseline="0">
              <a:solidFill>
                <a:sysClr val="windowText" lastClr="000000"/>
              </a:solidFill>
              <a:latin typeface="+mn-lt"/>
              <a:ea typeface="+mn-ea"/>
              <a:cs typeface="+mn-cs"/>
            </a:defRPr>
          </a:pPr>
          <a:endParaRPr lang="en-US"/>
        </a:p>
      </c:txPr>
    </c:title>
    <c:autoTitleDeleted val="0"/>
    <c:plotArea>
      <c:layout/>
      <c:pieChart>
        <c:varyColors val="1"/>
        <c:ser>
          <c:idx val="0"/>
          <c:order val="0"/>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extLst>
              <c:ext xmlns:c16="http://schemas.microsoft.com/office/drawing/2014/chart" uri="{C3380CC4-5D6E-409C-BE32-E72D297353CC}">
                <c16:uniqueId val="{00000001-20CF-42AD-8FF4-4F70F3C1999E}"/>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extLst>
              <c:ext xmlns:c16="http://schemas.microsoft.com/office/drawing/2014/chart" uri="{C3380CC4-5D6E-409C-BE32-E72D297353CC}">
                <c16:uniqueId val="{00000003-20CF-42AD-8FF4-4F70F3C1999E}"/>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c:spPr>
            <c:extLst>
              <c:ext xmlns:c16="http://schemas.microsoft.com/office/drawing/2014/chart" uri="{C3380CC4-5D6E-409C-BE32-E72D297353CC}">
                <c16:uniqueId val="{00000005-20CF-42AD-8FF4-4F70F3C1999E}"/>
              </c:ext>
            </c:extLst>
          </c:dPt>
          <c:dLbls>
            <c:dLbl>
              <c:idx val="0"/>
              <c:dLblPos val="ctr"/>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20CF-42AD-8FF4-4F70F3C1999E}"/>
                </c:ext>
              </c:extLst>
            </c:dLbl>
            <c:dLbl>
              <c:idx val="1"/>
              <c:dLblPos val="ctr"/>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20CF-42AD-8FF4-4F70F3C1999E}"/>
                </c:ext>
              </c:extLst>
            </c:dLbl>
            <c:dLbl>
              <c:idx val="2"/>
              <c:dLblPos val="ctr"/>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20CF-42AD-8FF4-4F70F3C1999E}"/>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ysClr val="windowText" lastClr="000000"/>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'Budget Stuff'!$A$3:$A$5</c:f>
              <c:strCache>
                <c:ptCount val="3"/>
                <c:pt idx="0">
                  <c:v>State Appropriation</c:v>
                </c:pt>
                <c:pt idx="1">
                  <c:v>Operating Fees (tuition)</c:v>
                </c:pt>
                <c:pt idx="2">
                  <c:v>Local Funds
(fees, grants/contracts, S&amp;A, international programs, Running Start, auxiliary services)</c:v>
                </c:pt>
              </c:strCache>
            </c:strRef>
          </c:cat>
          <c:val>
            <c:numRef>
              <c:f>'Budget Stuff'!$B$3:$B$5</c:f>
              <c:numCache>
                <c:formatCode>"$"#,##0</c:formatCode>
                <c:ptCount val="3"/>
                <c:pt idx="0">
                  <c:v>22059796</c:v>
                </c:pt>
                <c:pt idx="1">
                  <c:v>12163549</c:v>
                </c:pt>
                <c:pt idx="2">
                  <c:v>31706601</c:v>
                </c:pt>
              </c:numCache>
            </c:numRef>
          </c:val>
          <c:extLst>
            <c:ext xmlns:c16="http://schemas.microsoft.com/office/drawing/2014/chart" uri="{C3380CC4-5D6E-409C-BE32-E72D297353CC}">
              <c16:uniqueId val="{00000006-20CF-42AD-8FF4-4F70F3C1999E}"/>
            </c:ext>
          </c:extLst>
        </c:ser>
        <c:ser>
          <c:idx val="1"/>
          <c:order val="1"/>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extLst>
              <c:ext xmlns:c16="http://schemas.microsoft.com/office/drawing/2014/chart" uri="{C3380CC4-5D6E-409C-BE32-E72D297353CC}">
                <c16:uniqueId val="{00000008-20CF-42AD-8FF4-4F70F3C1999E}"/>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extLst>
              <c:ext xmlns:c16="http://schemas.microsoft.com/office/drawing/2014/chart" uri="{C3380CC4-5D6E-409C-BE32-E72D297353CC}">
                <c16:uniqueId val="{0000000A-20CF-42AD-8FF4-4F70F3C1999E}"/>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c:spPr>
            <c:extLst>
              <c:ext xmlns:c16="http://schemas.microsoft.com/office/drawing/2014/chart" uri="{C3380CC4-5D6E-409C-BE32-E72D297353CC}">
                <c16:uniqueId val="{0000000C-20CF-42AD-8FF4-4F70F3C1999E}"/>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'Budget Stuff'!$A$3:$A$5</c:f>
              <c:strCache>
                <c:ptCount val="3"/>
                <c:pt idx="0">
                  <c:v>State Appropriation</c:v>
                </c:pt>
                <c:pt idx="1">
                  <c:v>Operating Fees (tuition)</c:v>
                </c:pt>
                <c:pt idx="2">
                  <c:v>Local Funds
(fees, grants/contracts, S&amp;A, international programs, Running Start, auxiliary services)</c:v>
                </c:pt>
              </c:strCache>
            </c:strRef>
          </c:cat>
          <c:val>
            <c:numRef>
              <c:f>'Budget Stuff'!$C$3:$C$5</c:f>
              <c:numCache>
                <c:formatCode>0%</c:formatCode>
                <c:ptCount val="3"/>
                <c:pt idx="0">
                  <c:v>0.33459448002581405</c:v>
                </c:pt>
                <c:pt idx="1">
                  <c:v>0.18449202127361064</c:v>
                </c:pt>
                <c:pt idx="2">
                  <c:v>0.48091349870057531</c:v>
                </c:pt>
              </c:numCache>
            </c:numRef>
          </c:val>
          <c:extLst>
            <c:ext xmlns:c16="http://schemas.microsoft.com/office/drawing/2014/chart" uri="{C3380CC4-5D6E-409C-BE32-E72D297353CC}">
              <c16:uniqueId val="{0000000D-20CF-42AD-8FF4-4F70F3C1999E}"/>
            </c:ext>
          </c:extLst>
        </c:ser>
        <c:dLbls>
          <c:dLblPos val="ctr"/>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55657528076979312"/>
          <c:y val="0.19507445299781165"/>
          <c:w val="0.32270702760311293"/>
          <c:h val="0.79353596107466795"/>
        </c:manualLayout>
      </c:layout>
      <c:overlay val="0"/>
      <c:spPr>
        <a:noFill/>
        <a:ln>
          <a:noFill/>
        </a:ln>
        <a:effectLst/>
      </c:spPr>
      <c:txPr>
        <a:bodyPr rot="0" spcFirstLastPara="1" vertOverflow="ellipsis" vert="horz" wrap="square" anchor="ctr" anchorCtr="1"/>
        <a:lstStyle/>
        <a:p>
          <a:pPr>
            <a:defRPr sz="1600" b="0" i="0" u="none" strike="noStrike" kern="1200" baseline="0">
              <a:solidFill>
                <a:sysClr val="windowText" lastClr="000000"/>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baseline="0">
                <a:solidFill>
                  <a:schemeClr val="tx2"/>
                </a:solidFill>
                <a:latin typeface="+mn-lt"/>
                <a:ea typeface="+mn-ea"/>
                <a:cs typeface="+mn-cs"/>
              </a:defRPr>
            </a:pPr>
            <a:r>
              <a:rPr lang="en-US" sz="2800" dirty="0">
                <a:solidFill>
                  <a:sysClr val="windowText" lastClr="000000"/>
                </a:solidFill>
              </a:rPr>
              <a:t>Operating Budget</a:t>
            </a:r>
            <a:r>
              <a:rPr lang="en-US" sz="2800" baseline="0" dirty="0">
                <a:solidFill>
                  <a:sysClr val="windowText" lastClr="000000"/>
                </a:solidFill>
              </a:rPr>
              <a:t> by College Unit, 2018-2019</a:t>
            </a:r>
            <a:endParaRPr lang="en-US" sz="2800" dirty="0">
              <a:solidFill>
                <a:sysClr val="windowText" lastClr="000000"/>
              </a:solidFill>
            </a:endParaRPr>
          </a:p>
        </c:rich>
      </c:tx>
      <c:layout>
        <c:manualLayout>
          <c:xMode val="edge"/>
          <c:yMode val="edge"/>
          <c:x val="0.14842590041398443"/>
          <c:y val="1.2695284628524865E-2"/>
        </c:manualLayout>
      </c:layout>
      <c:overlay val="0"/>
      <c:spPr>
        <a:noFill/>
        <a:ln>
          <a:noFill/>
        </a:ln>
        <a:effectLst/>
      </c:spPr>
      <c:txPr>
        <a:bodyPr rot="0" spcFirstLastPara="1" vertOverflow="ellipsis" vert="horz" wrap="square" anchor="ctr" anchorCtr="1"/>
        <a:lstStyle/>
        <a:p>
          <a:pPr>
            <a:defRPr sz="2800" b="1" i="0" u="none" strike="noStrike" kern="1200" baseline="0">
              <a:solidFill>
                <a:schemeClr val="tx2"/>
              </a:solidFill>
              <a:latin typeface="+mn-lt"/>
              <a:ea typeface="+mn-ea"/>
              <a:cs typeface="+mn-cs"/>
            </a:defRPr>
          </a:pPr>
          <a:endParaRPr lang="en-US"/>
        </a:p>
      </c:txPr>
    </c:title>
    <c:autoTitleDeleted val="0"/>
    <c:plotArea>
      <c:layout/>
      <c:pieChart>
        <c:varyColors val="1"/>
        <c:ser>
          <c:idx val="0"/>
          <c:order val="0"/>
          <c:dPt>
            <c:idx val="0"/>
            <c:bubble3D val="0"/>
            <c:spPr>
              <a:gradFill rotWithShape="1">
                <a:gsLst>
                  <a:gs pos="0">
                    <a:schemeClr val="accent1"/>
                  </a:gs>
                  <a:gs pos="90000">
                    <a:schemeClr val="accent1">
                      <a:shade val="100000"/>
                      <a:satMod val="105000"/>
                    </a:schemeClr>
                  </a:gs>
                  <a:gs pos="100000">
                    <a:schemeClr val="accent1">
                      <a:shade val="80000"/>
                      <a:satMod val="120000"/>
                    </a:schemeClr>
                  </a:gs>
                </a:gsLst>
                <a:path path="circle">
                  <a:fillToRect l="100000" t="100000" r="100000" b="100000"/>
                </a:path>
              </a:gradFill>
              <a:ln>
                <a:noFill/>
              </a:ln>
              <a:effectLst>
                <a:outerShdw blurRad="38100" dist="25400" dir="5400000" rotWithShape="0">
                  <a:srgbClr val="000000">
                    <a:alpha val="45000"/>
                  </a:srgbClr>
                </a:outerShdw>
              </a:effectLst>
            </c:spPr>
            <c:extLst>
              <c:ext xmlns:c16="http://schemas.microsoft.com/office/drawing/2014/chart" uri="{C3380CC4-5D6E-409C-BE32-E72D297353CC}">
                <c16:uniqueId val="{00000001-C048-4CD5-965A-0F1DFEC1ACB9}"/>
              </c:ext>
            </c:extLst>
          </c:dPt>
          <c:dPt>
            <c:idx val="1"/>
            <c:bubble3D val="0"/>
            <c:spPr>
              <a:gradFill rotWithShape="1">
                <a:gsLst>
                  <a:gs pos="0">
                    <a:schemeClr val="accent2"/>
                  </a:gs>
                  <a:gs pos="90000">
                    <a:schemeClr val="accent2">
                      <a:shade val="100000"/>
                      <a:satMod val="105000"/>
                    </a:schemeClr>
                  </a:gs>
                  <a:gs pos="100000">
                    <a:schemeClr val="accent2">
                      <a:shade val="80000"/>
                      <a:satMod val="120000"/>
                    </a:schemeClr>
                  </a:gs>
                </a:gsLst>
                <a:path path="circle">
                  <a:fillToRect l="100000" t="100000" r="100000" b="100000"/>
                </a:path>
              </a:gradFill>
              <a:ln>
                <a:noFill/>
              </a:ln>
              <a:effectLst>
                <a:outerShdw blurRad="38100" dist="25400" dir="5400000" rotWithShape="0">
                  <a:srgbClr val="000000">
                    <a:alpha val="45000"/>
                  </a:srgbClr>
                </a:outerShdw>
              </a:effectLst>
            </c:spPr>
            <c:extLst>
              <c:ext xmlns:c16="http://schemas.microsoft.com/office/drawing/2014/chart" uri="{C3380CC4-5D6E-409C-BE32-E72D297353CC}">
                <c16:uniqueId val="{00000003-C048-4CD5-965A-0F1DFEC1ACB9}"/>
              </c:ext>
            </c:extLst>
          </c:dPt>
          <c:dPt>
            <c:idx val="2"/>
            <c:bubble3D val="0"/>
            <c:spPr>
              <a:gradFill rotWithShape="1">
                <a:gsLst>
                  <a:gs pos="0">
                    <a:schemeClr val="accent3"/>
                  </a:gs>
                  <a:gs pos="90000">
                    <a:schemeClr val="accent3">
                      <a:shade val="100000"/>
                      <a:satMod val="105000"/>
                    </a:schemeClr>
                  </a:gs>
                  <a:gs pos="100000">
                    <a:schemeClr val="accent3">
                      <a:shade val="80000"/>
                      <a:satMod val="120000"/>
                    </a:schemeClr>
                  </a:gs>
                </a:gsLst>
                <a:path path="circle">
                  <a:fillToRect l="100000" t="100000" r="100000" b="100000"/>
                </a:path>
              </a:gradFill>
              <a:ln>
                <a:noFill/>
              </a:ln>
              <a:effectLst>
                <a:outerShdw blurRad="38100" dist="25400" dir="5400000" rotWithShape="0">
                  <a:srgbClr val="000000">
                    <a:alpha val="45000"/>
                  </a:srgbClr>
                </a:outerShdw>
              </a:effectLst>
            </c:spPr>
            <c:extLst>
              <c:ext xmlns:c16="http://schemas.microsoft.com/office/drawing/2014/chart" uri="{C3380CC4-5D6E-409C-BE32-E72D297353CC}">
                <c16:uniqueId val="{00000005-C048-4CD5-965A-0F1DFEC1ACB9}"/>
              </c:ext>
            </c:extLst>
          </c:dPt>
          <c:dPt>
            <c:idx val="3"/>
            <c:bubble3D val="0"/>
            <c:spPr>
              <a:gradFill rotWithShape="1">
                <a:gsLst>
                  <a:gs pos="0">
                    <a:schemeClr val="accent4"/>
                  </a:gs>
                  <a:gs pos="90000">
                    <a:schemeClr val="accent4">
                      <a:shade val="100000"/>
                      <a:satMod val="105000"/>
                    </a:schemeClr>
                  </a:gs>
                  <a:gs pos="100000">
                    <a:schemeClr val="accent4">
                      <a:shade val="80000"/>
                      <a:satMod val="120000"/>
                    </a:schemeClr>
                  </a:gs>
                </a:gsLst>
                <a:path path="circle">
                  <a:fillToRect l="100000" t="100000" r="100000" b="100000"/>
                </a:path>
              </a:gradFill>
              <a:ln>
                <a:noFill/>
              </a:ln>
              <a:effectLst>
                <a:outerShdw blurRad="38100" dist="25400" dir="5400000" rotWithShape="0">
                  <a:srgbClr val="000000">
                    <a:alpha val="45000"/>
                  </a:srgbClr>
                </a:outerShdw>
              </a:effectLst>
            </c:spPr>
            <c:extLst>
              <c:ext xmlns:c16="http://schemas.microsoft.com/office/drawing/2014/chart" uri="{C3380CC4-5D6E-409C-BE32-E72D297353CC}">
                <c16:uniqueId val="{00000007-C048-4CD5-965A-0F1DFEC1ACB9}"/>
              </c:ext>
            </c:extLst>
          </c:dPt>
          <c:dLbls>
            <c:dLbl>
              <c:idx val="0"/>
              <c:dLblPos val="ctr"/>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C048-4CD5-965A-0F1DFEC1ACB9}"/>
                </c:ext>
              </c:extLst>
            </c:dLbl>
            <c:dLbl>
              <c:idx val="1"/>
              <c:dLblPos val="ctr"/>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C048-4CD5-965A-0F1DFEC1ACB9}"/>
                </c:ext>
              </c:extLst>
            </c:dLbl>
            <c:dLbl>
              <c:idx val="2"/>
              <c:layout>
                <c:manualLayout>
                  <c:x val="7.5968949738841732E-2"/>
                  <c:y val="9.2728601024788346E-2"/>
                </c:manualLayout>
              </c:layout>
              <c:dLblPos val="bestFit"/>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C048-4CD5-965A-0F1DFEC1ACB9}"/>
                </c:ext>
              </c:extLst>
            </c:dLbl>
            <c:dLbl>
              <c:idx val="3"/>
              <c:dLblPos val="ctr"/>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7-C048-4CD5-965A-0F1DFEC1ACB9}"/>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ysClr val="windowText" lastClr="000000"/>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'Budget Stuff'!$A$36:$A$39</c:f>
              <c:strCache>
                <c:ptCount val="4"/>
                <c:pt idx="0">
                  <c:v>Instruction</c:v>
                </c:pt>
                <c:pt idx="1">
                  <c:v>Student Services</c:v>
                </c:pt>
                <c:pt idx="2">
                  <c:v>Institutional Management</c:v>
                </c:pt>
                <c:pt idx="3">
                  <c:v>Plant Operations and Maintenance</c:v>
                </c:pt>
              </c:strCache>
            </c:strRef>
          </c:cat>
          <c:val>
            <c:numRef>
              <c:f>'Budget Stuff'!$B$36:$B$39</c:f>
              <c:numCache>
                <c:formatCode>"$"#,##0</c:formatCode>
                <c:ptCount val="4"/>
                <c:pt idx="0">
                  <c:v>22446744</c:v>
                </c:pt>
                <c:pt idx="1">
                  <c:v>4268652</c:v>
                </c:pt>
                <c:pt idx="2">
                  <c:v>1872333</c:v>
                </c:pt>
                <c:pt idx="3">
                  <c:v>3695763</c:v>
                </c:pt>
              </c:numCache>
            </c:numRef>
          </c:val>
          <c:extLst>
            <c:ext xmlns:c16="http://schemas.microsoft.com/office/drawing/2014/chart" uri="{C3380CC4-5D6E-409C-BE32-E72D297353CC}">
              <c16:uniqueId val="{00000008-C048-4CD5-965A-0F1DFEC1ACB9}"/>
            </c:ext>
          </c:extLst>
        </c:ser>
        <c:ser>
          <c:idx val="1"/>
          <c:order val="1"/>
          <c:dPt>
            <c:idx val="0"/>
            <c:bubble3D val="0"/>
            <c:spPr>
              <a:gradFill rotWithShape="1">
                <a:gsLst>
                  <a:gs pos="0">
                    <a:schemeClr val="accent1"/>
                  </a:gs>
                  <a:gs pos="90000">
                    <a:schemeClr val="accent1">
                      <a:shade val="100000"/>
                      <a:satMod val="105000"/>
                    </a:schemeClr>
                  </a:gs>
                  <a:gs pos="100000">
                    <a:schemeClr val="accent1">
                      <a:shade val="80000"/>
                      <a:satMod val="120000"/>
                    </a:schemeClr>
                  </a:gs>
                </a:gsLst>
                <a:path path="circle">
                  <a:fillToRect l="100000" t="100000" r="100000" b="100000"/>
                </a:path>
              </a:gradFill>
              <a:ln>
                <a:noFill/>
              </a:ln>
              <a:effectLst>
                <a:outerShdw blurRad="38100" dist="25400" dir="5400000" rotWithShape="0">
                  <a:srgbClr val="000000">
                    <a:alpha val="45000"/>
                  </a:srgbClr>
                </a:outerShdw>
              </a:effectLst>
            </c:spPr>
            <c:extLst>
              <c:ext xmlns:c16="http://schemas.microsoft.com/office/drawing/2014/chart" uri="{C3380CC4-5D6E-409C-BE32-E72D297353CC}">
                <c16:uniqueId val="{0000000A-C048-4CD5-965A-0F1DFEC1ACB9}"/>
              </c:ext>
            </c:extLst>
          </c:dPt>
          <c:dPt>
            <c:idx val="1"/>
            <c:bubble3D val="0"/>
            <c:spPr>
              <a:gradFill rotWithShape="1">
                <a:gsLst>
                  <a:gs pos="0">
                    <a:schemeClr val="accent2"/>
                  </a:gs>
                  <a:gs pos="90000">
                    <a:schemeClr val="accent2">
                      <a:shade val="100000"/>
                      <a:satMod val="105000"/>
                    </a:schemeClr>
                  </a:gs>
                  <a:gs pos="100000">
                    <a:schemeClr val="accent2">
                      <a:shade val="80000"/>
                      <a:satMod val="120000"/>
                    </a:schemeClr>
                  </a:gs>
                </a:gsLst>
                <a:path path="circle">
                  <a:fillToRect l="100000" t="100000" r="100000" b="100000"/>
                </a:path>
              </a:gradFill>
              <a:ln>
                <a:noFill/>
              </a:ln>
              <a:effectLst>
                <a:outerShdw blurRad="38100" dist="25400" dir="5400000" rotWithShape="0">
                  <a:srgbClr val="000000">
                    <a:alpha val="45000"/>
                  </a:srgbClr>
                </a:outerShdw>
              </a:effectLst>
            </c:spPr>
            <c:extLst>
              <c:ext xmlns:c16="http://schemas.microsoft.com/office/drawing/2014/chart" uri="{C3380CC4-5D6E-409C-BE32-E72D297353CC}">
                <c16:uniqueId val="{0000000C-C048-4CD5-965A-0F1DFEC1ACB9}"/>
              </c:ext>
            </c:extLst>
          </c:dPt>
          <c:dPt>
            <c:idx val="2"/>
            <c:bubble3D val="0"/>
            <c:spPr>
              <a:gradFill rotWithShape="1">
                <a:gsLst>
                  <a:gs pos="0">
                    <a:schemeClr val="accent3"/>
                  </a:gs>
                  <a:gs pos="90000">
                    <a:schemeClr val="accent3">
                      <a:shade val="100000"/>
                      <a:satMod val="105000"/>
                    </a:schemeClr>
                  </a:gs>
                  <a:gs pos="100000">
                    <a:schemeClr val="accent3">
                      <a:shade val="80000"/>
                      <a:satMod val="120000"/>
                    </a:schemeClr>
                  </a:gs>
                </a:gsLst>
                <a:path path="circle">
                  <a:fillToRect l="100000" t="100000" r="100000" b="100000"/>
                </a:path>
              </a:gradFill>
              <a:ln>
                <a:noFill/>
              </a:ln>
              <a:effectLst>
                <a:outerShdw blurRad="38100" dist="25400" dir="5400000" rotWithShape="0">
                  <a:srgbClr val="000000">
                    <a:alpha val="45000"/>
                  </a:srgbClr>
                </a:outerShdw>
              </a:effectLst>
            </c:spPr>
            <c:extLst>
              <c:ext xmlns:c16="http://schemas.microsoft.com/office/drawing/2014/chart" uri="{C3380CC4-5D6E-409C-BE32-E72D297353CC}">
                <c16:uniqueId val="{0000000E-C048-4CD5-965A-0F1DFEC1ACB9}"/>
              </c:ext>
            </c:extLst>
          </c:dPt>
          <c:dPt>
            <c:idx val="3"/>
            <c:bubble3D val="0"/>
            <c:spPr>
              <a:gradFill rotWithShape="1">
                <a:gsLst>
                  <a:gs pos="0">
                    <a:schemeClr val="accent4"/>
                  </a:gs>
                  <a:gs pos="90000">
                    <a:schemeClr val="accent4">
                      <a:shade val="100000"/>
                      <a:satMod val="105000"/>
                    </a:schemeClr>
                  </a:gs>
                  <a:gs pos="100000">
                    <a:schemeClr val="accent4">
                      <a:shade val="80000"/>
                      <a:satMod val="120000"/>
                    </a:schemeClr>
                  </a:gs>
                </a:gsLst>
                <a:path path="circle">
                  <a:fillToRect l="100000" t="100000" r="100000" b="100000"/>
                </a:path>
              </a:gradFill>
              <a:ln>
                <a:noFill/>
              </a:ln>
              <a:effectLst>
                <a:outerShdw blurRad="38100" dist="25400" dir="5400000" rotWithShape="0">
                  <a:srgbClr val="000000">
                    <a:alpha val="45000"/>
                  </a:srgbClr>
                </a:outerShdw>
              </a:effectLst>
            </c:spPr>
            <c:extLst>
              <c:ext xmlns:c16="http://schemas.microsoft.com/office/drawing/2014/chart" uri="{C3380CC4-5D6E-409C-BE32-E72D297353CC}">
                <c16:uniqueId val="{00000010-C048-4CD5-965A-0F1DFEC1ACB9}"/>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'Budget Stuff'!$A$36:$A$39</c:f>
              <c:strCache>
                <c:ptCount val="4"/>
                <c:pt idx="0">
                  <c:v>Instruction</c:v>
                </c:pt>
                <c:pt idx="1">
                  <c:v>Student Services</c:v>
                </c:pt>
                <c:pt idx="2">
                  <c:v>Institutional Management</c:v>
                </c:pt>
                <c:pt idx="3">
                  <c:v>Plant Operations and Maintenance</c:v>
                </c:pt>
              </c:strCache>
            </c:strRef>
          </c:cat>
          <c:val>
            <c:numRef>
              <c:f>'Budget Stuff'!$C$36:$C$39</c:f>
              <c:numCache>
                <c:formatCode>0%</c:formatCode>
                <c:ptCount val="4"/>
                <c:pt idx="0">
                  <c:v>0.69530099160276715</c:v>
                </c:pt>
                <c:pt idx="1">
                  <c:v>0.13222398617844686</c:v>
                </c:pt>
                <c:pt idx="2">
                  <c:v>5.7996607058492931E-2</c:v>
                </c:pt>
                <c:pt idx="3">
                  <c:v>0.11447841516029307</c:v>
                </c:pt>
              </c:numCache>
            </c:numRef>
          </c:val>
          <c:extLst>
            <c:ext xmlns:c16="http://schemas.microsoft.com/office/drawing/2014/chart" uri="{C3380CC4-5D6E-409C-BE32-E72D297353CC}">
              <c16:uniqueId val="{00000011-C048-4CD5-965A-0F1DFEC1ACB9}"/>
            </c:ext>
          </c:extLst>
        </c:ser>
        <c:dLbls>
          <c:dLblPos val="ctr"/>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800"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baseline="0">
                <a:solidFill>
                  <a:schemeClr val="tx2"/>
                </a:solidFill>
                <a:latin typeface="+mn-lt"/>
                <a:ea typeface="+mn-ea"/>
                <a:cs typeface="+mn-cs"/>
              </a:defRPr>
            </a:pPr>
            <a:r>
              <a:rPr lang="en-US" sz="2800">
                <a:solidFill>
                  <a:sysClr val="windowText" lastClr="000000"/>
                </a:solidFill>
              </a:rPr>
              <a:t>Expenditure from Local Funds,</a:t>
            </a:r>
            <a:r>
              <a:rPr lang="en-US" sz="2800" baseline="0">
                <a:solidFill>
                  <a:sysClr val="windowText" lastClr="000000"/>
                </a:solidFill>
              </a:rPr>
              <a:t> </a:t>
            </a:r>
            <a:r>
              <a:rPr lang="en-US" sz="2800">
                <a:solidFill>
                  <a:sysClr val="windowText" lastClr="000000"/>
                </a:solidFill>
              </a:rPr>
              <a:t>2018-19</a:t>
            </a:r>
          </a:p>
        </c:rich>
      </c:tx>
      <c:overlay val="0"/>
      <c:spPr>
        <a:noFill/>
        <a:ln>
          <a:noFill/>
        </a:ln>
        <a:effectLst/>
      </c:spPr>
      <c:txPr>
        <a:bodyPr rot="0" spcFirstLastPara="1" vertOverflow="ellipsis" vert="horz" wrap="square" anchor="ctr" anchorCtr="1"/>
        <a:lstStyle/>
        <a:p>
          <a:pPr>
            <a:defRPr sz="2800" b="1" i="0" u="none" strike="noStrike" kern="1200" baseline="0">
              <a:solidFill>
                <a:schemeClr val="tx2"/>
              </a:solidFill>
              <a:latin typeface="+mn-lt"/>
              <a:ea typeface="+mn-ea"/>
              <a:cs typeface="+mn-cs"/>
            </a:defRPr>
          </a:pPr>
          <a:endParaRPr lang="en-US"/>
        </a:p>
      </c:txPr>
    </c:title>
    <c:autoTitleDeleted val="0"/>
    <c:plotArea>
      <c:layout/>
      <c:pieChart>
        <c:varyColors val="1"/>
        <c:ser>
          <c:idx val="0"/>
          <c:order val="0"/>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extLst>
              <c:ext xmlns:c16="http://schemas.microsoft.com/office/drawing/2014/chart" uri="{C3380CC4-5D6E-409C-BE32-E72D297353CC}">
                <c16:uniqueId val="{00000001-BDEB-4121-995A-EC1646379AB0}"/>
              </c:ext>
            </c:extLst>
          </c:dPt>
          <c:dPt>
            <c:idx val="1"/>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c:spPr>
            <c:extLst>
              <c:ext xmlns:c16="http://schemas.microsoft.com/office/drawing/2014/chart" uri="{C3380CC4-5D6E-409C-BE32-E72D297353CC}">
                <c16:uniqueId val="{00000003-BDEB-4121-995A-EC1646379AB0}"/>
              </c:ext>
            </c:extLst>
          </c:dPt>
          <c:dPt>
            <c:idx val="2"/>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extLst>
              <c:ext xmlns:c16="http://schemas.microsoft.com/office/drawing/2014/chart" uri="{C3380CC4-5D6E-409C-BE32-E72D297353CC}">
                <c16:uniqueId val="{00000005-BDEB-4121-995A-EC1646379AB0}"/>
              </c:ext>
            </c:extLst>
          </c:dPt>
          <c:dPt>
            <c:idx val="3"/>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c:spPr>
            <c:extLst>
              <c:ext xmlns:c16="http://schemas.microsoft.com/office/drawing/2014/chart" uri="{C3380CC4-5D6E-409C-BE32-E72D297353CC}">
                <c16:uniqueId val="{00000007-BDEB-4121-995A-EC1646379AB0}"/>
              </c:ext>
            </c:extLst>
          </c:dPt>
          <c:dPt>
            <c:idx val="4"/>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c:spPr>
            <c:extLst>
              <c:ext xmlns:c16="http://schemas.microsoft.com/office/drawing/2014/chart" uri="{C3380CC4-5D6E-409C-BE32-E72D297353CC}">
                <c16:uniqueId val="{00000009-BDEB-4121-995A-EC1646379AB0}"/>
              </c:ext>
            </c:extLst>
          </c:dPt>
          <c:dPt>
            <c:idx val="5"/>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c:spPr>
            <c:extLst>
              <c:ext xmlns:c16="http://schemas.microsoft.com/office/drawing/2014/chart" uri="{C3380CC4-5D6E-409C-BE32-E72D297353CC}">
                <c16:uniqueId val="{0000000B-BDEB-4121-995A-EC1646379AB0}"/>
              </c:ext>
            </c:extLst>
          </c:dPt>
          <c:dLbls>
            <c:dLbl>
              <c:idx val="1"/>
              <c:layout>
                <c:manualLayout>
                  <c:x val="-8.3096154877217193E-2"/>
                  <c:y val="-0.17535119930108667"/>
                </c:manualLayout>
              </c:layout>
              <c:dLblPos val="bestFit"/>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BDEB-4121-995A-EC1646379AB0}"/>
                </c:ext>
              </c:extLst>
            </c:dLbl>
            <c:dLbl>
              <c:idx val="3"/>
              <c:layout>
                <c:manualLayout>
                  <c:x val="1.6481470953401838E-2"/>
                  <c:y val="2.4340096823287829E-2"/>
                </c:manualLayout>
              </c:layout>
              <c:dLblPos val="bestFit"/>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7-BDEB-4121-995A-EC1646379AB0}"/>
                </c:ext>
              </c:extLst>
            </c:dLbl>
            <c:dLbl>
              <c:idx val="4"/>
              <c:layout>
                <c:manualLayout>
                  <c:x val="9.414867273019327E-2"/>
                  <c:y val="0.2316236951498982"/>
                </c:manualLayout>
              </c:layout>
              <c:dLblPos val="bestFit"/>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9-BDEB-4121-995A-EC1646379AB0}"/>
                </c:ext>
              </c:extLst>
            </c:dLbl>
            <c:dLbl>
              <c:idx val="5"/>
              <c:layout>
                <c:manualLayout>
                  <c:x val="6.2381448978682582E-3"/>
                  <c:y val="0.18005402638543638"/>
                </c:manualLayout>
              </c:layout>
              <c:dLblPos val="bestFit"/>
              <c:showLegendKey val="0"/>
              <c:showVal val="1"/>
              <c:showCatName val="0"/>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B-BDEB-4121-995A-EC1646379AB0}"/>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ysClr val="windowText" lastClr="000000"/>
                    </a:solidFill>
                    <a:latin typeface="+mn-lt"/>
                    <a:ea typeface="+mn-ea"/>
                    <a:cs typeface="+mn-cs"/>
                  </a:defRPr>
                </a:pPr>
                <a:endParaRPr lang="en-US"/>
              </a:p>
            </c:txPr>
            <c:dLblPos val="ctr"/>
            <c:showLegendKey val="0"/>
            <c:showVal val="1"/>
            <c:showCatName val="0"/>
            <c:showSerName val="0"/>
            <c:showPercent val="1"/>
            <c:showBubbleSize val="0"/>
            <c:separator>
</c:separator>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'Budget Stuff'!$A$47:$A$52</c:f>
              <c:strCache>
                <c:ptCount val="6"/>
                <c:pt idx="0">
                  <c:v>Grants/Contracts</c:v>
                </c:pt>
                <c:pt idx="1">
                  <c:v>International/SCIE</c:v>
                </c:pt>
                <c:pt idx="2">
                  <c:v>Other Self-Support</c:v>
                </c:pt>
                <c:pt idx="3">
                  <c:v>S&amp;A Funding</c:v>
                </c:pt>
                <c:pt idx="4">
                  <c:v>Auxiliary Services</c:v>
                </c:pt>
                <c:pt idx="5">
                  <c:v>Agency</c:v>
                </c:pt>
              </c:strCache>
            </c:strRef>
          </c:cat>
          <c:val>
            <c:numRef>
              <c:f>'Budget Stuff'!$B$47:$B$52</c:f>
              <c:numCache>
                <c:formatCode>"$"#,##0</c:formatCode>
                <c:ptCount val="6"/>
                <c:pt idx="0">
                  <c:v>8986027.4299999997</c:v>
                </c:pt>
                <c:pt idx="1">
                  <c:v>11802324.41</c:v>
                </c:pt>
                <c:pt idx="2">
                  <c:v>4852489</c:v>
                </c:pt>
                <c:pt idx="3">
                  <c:v>1701493</c:v>
                </c:pt>
                <c:pt idx="4">
                  <c:v>6867306.1600000001</c:v>
                </c:pt>
                <c:pt idx="5">
                  <c:v>33524</c:v>
                </c:pt>
              </c:numCache>
            </c:numRef>
          </c:val>
          <c:extLst>
            <c:ext xmlns:c16="http://schemas.microsoft.com/office/drawing/2014/chart" uri="{C3380CC4-5D6E-409C-BE32-E72D297353CC}">
              <c16:uniqueId val="{0000000C-BDEB-4121-995A-EC1646379AB0}"/>
            </c:ext>
          </c:extLst>
        </c:ser>
        <c:ser>
          <c:idx val="1"/>
          <c:order val="1"/>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extLst>
              <c:ext xmlns:c16="http://schemas.microsoft.com/office/drawing/2014/chart" uri="{C3380CC4-5D6E-409C-BE32-E72D297353CC}">
                <c16:uniqueId val="{0000000E-BDEB-4121-995A-EC1646379AB0}"/>
              </c:ext>
            </c:extLst>
          </c:dPt>
          <c:dPt>
            <c:idx val="1"/>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c:spPr>
            <c:extLst>
              <c:ext xmlns:c16="http://schemas.microsoft.com/office/drawing/2014/chart" uri="{C3380CC4-5D6E-409C-BE32-E72D297353CC}">
                <c16:uniqueId val="{00000010-BDEB-4121-995A-EC1646379AB0}"/>
              </c:ext>
            </c:extLst>
          </c:dPt>
          <c:dPt>
            <c:idx val="2"/>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extLst>
              <c:ext xmlns:c16="http://schemas.microsoft.com/office/drawing/2014/chart" uri="{C3380CC4-5D6E-409C-BE32-E72D297353CC}">
                <c16:uniqueId val="{00000012-BDEB-4121-995A-EC1646379AB0}"/>
              </c:ext>
            </c:extLst>
          </c:dPt>
          <c:dPt>
            <c:idx val="3"/>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c:spPr>
            <c:extLst>
              <c:ext xmlns:c16="http://schemas.microsoft.com/office/drawing/2014/chart" uri="{C3380CC4-5D6E-409C-BE32-E72D297353CC}">
                <c16:uniqueId val="{00000014-BDEB-4121-995A-EC1646379AB0}"/>
              </c:ext>
            </c:extLst>
          </c:dPt>
          <c:dPt>
            <c:idx val="4"/>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c:spPr>
            <c:extLst>
              <c:ext xmlns:c16="http://schemas.microsoft.com/office/drawing/2014/chart" uri="{C3380CC4-5D6E-409C-BE32-E72D297353CC}">
                <c16:uniqueId val="{00000016-BDEB-4121-995A-EC1646379AB0}"/>
              </c:ext>
            </c:extLst>
          </c:dPt>
          <c:dPt>
            <c:idx val="5"/>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c:spPr>
            <c:extLst>
              <c:ext xmlns:c16="http://schemas.microsoft.com/office/drawing/2014/chart" uri="{C3380CC4-5D6E-409C-BE32-E72D297353CC}">
                <c16:uniqueId val="{00000018-BDEB-4121-995A-EC1646379AB0}"/>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'Budget Stuff'!$A$47:$A$52</c:f>
              <c:strCache>
                <c:ptCount val="6"/>
                <c:pt idx="0">
                  <c:v>Grants/Contracts</c:v>
                </c:pt>
                <c:pt idx="1">
                  <c:v>International/SCIE</c:v>
                </c:pt>
                <c:pt idx="2">
                  <c:v>Other Self-Support</c:v>
                </c:pt>
                <c:pt idx="3">
                  <c:v>S&amp;A Funding</c:v>
                </c:pt>
                <c:pt idx="4">
                  <c:v>Auxiliary Services</c:v>
                </c:pt>
                <c:pt idx="5">
                  <c:v>Agency</c:v>
                </c:pt>
              </c:strCache>
            </c:strRef>
          </c:cat>
          <c:val>
            <c:numRef>
              <c:f>'Budget Stuff'!$C$47:$C$52</c:f>
              <c:numCache>
                <c:formatCode>0%</c:formatCode>
                <c:ptCount val="6"/>
                <c:pt idx="0">
                  <c:v>0.26241814074190106</c:v>
                </c:pt>
                <c:pt idx="1">
                  <c:v>0.34466220498783351</c:v>
                </c:pt>
                <c:pt idx="2">
                  <c:v>0.14170679438383674</c:v>
                </c:pt>
                <c:pt idx="3">
                  <c:v>4.9688545135607214E-2</c:v>
                </c:pt>
                <c:pt idx="4">
                  <c:v>0.20054531643162413</c:v>
                </c:pt>
                <c:pt idx="5">
                  <c:v>9.789983191973732E-4</c:v>
                </c:pt>
              </c:numCache>
            </c:numRef>
          </c:val>
          <c:extLst>
            <c:ext xmlns:c16="http://schemas.microsoft.com/office/drawing/2014/chart" uri="{C3380CC4-5D6E-409C-BE32-E72D297353CC}">
              <c16:uniqueId val="{00000019-BDEB-4121-995A-EC1646379AB0}"/>
            </c:ext>
          </c:extLst>
        </c:ser>
        <c:dLbls>
          <c:dLblPos val="ctr"/>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spc="0" baseline="0">
                <a:solidFill>
                  <a:schemeClr val="accent1"/>
                </a:solidFill>
                <a:latin typeface="+mn-lt"/>
                <a:ea typeface="+mn-ea"/>
                <a:cs typeface="+mn-cs"/>
              </a:defRPr>
            </a:pPr>
            <a:r>
              <a:rPr lang="en-US" sz="2800">
                <a:solidFill>
                  <a:schemeClr val="accent1"/>
                </a:solidFill>
              </a:rPr>
              <a:t>Funding Sources Comparison</a:t>
            </a:r>
          </a:p>
        </c:rich>
      </c:tx>
      <c:overlay val="0"/>
      <c:spPr>
        <a:noFill/>
        <a:ln>
          <a:noFill/>
        </a:ln>
        <a:effectLst/>
      </c:spPr>
      <c:txPr>
        <a:bodyPr rot="0" spcFirstLastPara="1" vertOverflow="ellipsis" vert="horz" wrap="square" anchor="ctr" anchorCtr="1"/>
        <a:lstStyle/>
        <a:p>
          <a:pPr>
            <a:defRPr sz="2800" b="0" i="0" u="none" strike="noStrike" kern="1200" spc="0" baseline="0">
              <a:solidFill>
                <a:schemeClr val="accent1"/>
              </a:solidFill>
              <a:latin typeface="+mn-lt"/>
              <a:ea typeface="+mn-ea"/>
              <a:cs typeface="+mn-cs"/>
            </a:defRPr>
          </a:pPr>
          <a:endParaRPr lang="en-US"/>
        </a:p>
      </c:txPr>
    </c:title>
    <c:autoTitleDeleted val="0"/>
    <c:plotArea>
      <c:layout/>
      <c:barChart>
        <c:barDir val="col"/>
        <c:grouping val="percentStacked"/>
        <c:varyColors val="0"/>
        <c:ser>
          <c:idx val="0"/>
          <c:order val="0"/>
          <c:tx>
            <c:strRef>
              <c:f>Sheet2!$A$11</c:f>
              <c:strCache>
                <c:ptCount val="1"/>
                <c:pt idx="0">
                  <c:v>State Appropriation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Sheet2!$B$9:$C$10</c:f>
              <c:strCache>
                <c:ptCount val="2"/>
                <c:pt idx="0">
                  <c:v>2015-16</c:v>
                </c:pt>
                <c:pt idx="1">
                  <c:v>2018-19</c:v>
                </c:pt>
              </c:strCache>
            </c:strRef>
          </c:cat>
          <c:val>
            <c:numRef>
              <c:f>Sheet2!$B$11:$C$11</c:f>
              <c:numCache>
                <c:formatCode>0%</c:formatCode>
                <c:ptCount val="2"/>
                <c:pt idx="0">
                  <c:v>0.35710111421045371</c:v>
                </c:pt>
                <c:pt idx="1">
                  <c:v>0.33459448002581405</c:v>
                </c:pt>
              </c:numCache>
            </c:numRef>
          </c:val>
          <c:extLst>
            <c:ext xmlns:c16="http://schemas.microsoft.com/office/drawing/2014/chart" uri="{C3380CC4-5D6E-409C-BE32-E72D297353CC}">
              <c16:uniqueId val="{00000000-D26B-42AD-A321-EEBD126A44E5}"/>
            </c:ext>
          </c:extLst>
        </c:ser>
        <c:ser>
          <c:idx val="1"/>
          <c:order val="1"/>
          <c:tx>
            <c:strRef>
              <c:f>Sheet2!$A$12</c:f>
              <c:strCache>
                <c:ptCount val="1"/>
                <c:pt idx="0">
                  <c:v>Operating Fees (tuition)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Sheet2!$B$9:$C$10</c:f>
              <c:strCache>
                <c:ptCount val="2"/>
                <c:pt idx="0">
                  <c:v>2015-16</c:v>
                </c:pt>
                <c:pt idx="1">
                  <c:v>2018-19</c:v>
                </c:pt>
              </c:strCache>
            </c:strRef>
          </c:cat>
          <c:val>
            <c:numRef>
              <c:f>Sheet2!$B$12:$C$12</c:f>
              <c:numCache>
                <c:formatCode>0%</c:formatCode>
                <c:ptCount val="2"/>
                <c:pt idx="0">
                  <c:v>0.19347752297204276</c:v>
                </c:pt>
                <c:pt idx="1">
                  <c:v>0.18449202127361064</c:v>
                </c:pt>
              </c:numCache>
            </c:numRef>
          </c:val>
          <c:extLst>
            <c:ext xmlns:c16="http://schemas.microsoft.com/office/drawing/2014/chart" uri="{C3380CC4-5D6E-409C-BE32-E72D297353CC}">
              <c16:uniqueId val="{00000001-D26B-42AD-A321-EEBD126A44E5}"/>
            </c:ext>
          </c:extLst>
        </c:ser>
        <c:ser>
          <c:idx val="2"/>
          <c:order val="2"/>
          <c:tx>
            <c:strRef>
              <c:f>Sheet2!$A$13</c:f>
              <c:strCache>
                <c:ptCount val="1"/>
                <c:pt idx="0">
                  <c:v>International/SCIE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Sheet2!$B$9:$C$10</c:f>
              <c:strCache>
                <c:ptCount val="2"/>
                <c:pt idx="0">
                  <c:v>2015-16</c:v>
                </c:pt>
                <c:pt idx="1">
                  <c:v>2018-19</c:v>
                </c:pt>
              </c:strCache>
            </c:strRef>
          </c:cat>
          <c:val>
            <c:numRef>
              <c:f>Sheet2!$B$13:$C$13</c:f>
              <c:numCache>
                <c:formatCode>0%</c:formatCode>
                <c:ptCount val="2"/>
                <c:pt idx="0">
                  <c:v>0.25</c:v>
                </c:pt>
                <c:pt idx="1">
                  <c:v>0.18</c:v>
                </c:pt>
              </c:numCache>
            </c:numRef>
          </c:val>
          <c:extLst>
            <c:ext xmlns:c16="http://schemas.microsoft.com/office/drawing/2014/chart" uri="{C3380CC4-5D6E-409C-BE32-E72D297353CC}">
              <c16:uniqueId val="{00000002-D26B-42AD-A321-EEBD126A44E5}"/>
            </c:ext>
          </c:extLst>
        </c:ser>
        <c:ser>
          <c:idx val="3"/>
          <c:order val="3"/>
          <c:tx>
            <c:strRef>
              <c:f>Sheet2!$A$14</c:f>
              <c:strCache>
                <c:ptCount val="1"/>
                <c:pt idx="0">
                  <c:v>Local Funds
(fees, grants/contracts, S&amp;A, Running Start, auxiliary services)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Sheet2!$B$9:$C$10</c:f>
              <c:strCache>
                <c:ptCount val="2"/>
                <c:pt idx="0">
                  <c:v>2015-16</c:v>
                </c:pt>
                <c:pt idx="1">
                  <c:v>2018-19</c:v>
                </c:pt>
              </c:strCache>
            </c:strRef>
          </c:cat>
          <c:val>
            <c:numRef>
              <c:f>Sheet2!$B$14:$C$14</c:f>
              <c:numCache>
                <c:formatCode>0%</c:formatCode>
                <c:ptCount val="2"/>
                <c:pt idx="0">
                  <c:v>0.2</c:v>
                </c:pt>
                <c:pt idx="1">
                  <c:v>0.3</c:v>
                </c:pt>
              </c:numCache>
            </c:numRef>
          </c:val>
          <c:extLst>
            <c:ext xmlns:c16="http://schemas.microsoft.com/office/drawing/2014/chart" uri="{C3380CC4-5D6E-409C-BE32-E72D297353CC}">
              <c16:uniqueId val="{00000003-D26B-42AD-A321-EEBD126A44E5}"/>
            </c:ext>
          </c:extLst>
        </c:ser>
        <c:dLbls>
          <c:dLblPos val="ctr"/>
          <c:showLegendKey val="0"/>
          <c:showVal val="1"/>
          <c:showCatName val="0"/>
          <c:showSerName val="0"/>
          <c:showPercent val="0"/>
          <c:showBubbleSize val="0"/>
        </c:dLbls>
        <c:gapWidth val="150"/>
        <c:overlap val="100"/>
        <c:axId val="484730264"/>
        <c:axId val="484727640"/>
      </c:barChart>
      <c:catAx>
        <c:axId val="484730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484727640"/>
        <c:crosses val="autoZero"/>
        <c:auto val="1"/>
        <c:lblAlgn val="ctr"/>
        <c:lblOffset val="100"/>
        <c:noMultiLvlLbl val="0"/>
      </c:catAx>
      <c:valAx>
        <c:axId val="48472764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484730264"/>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spc="0" baseline="0">
                <a:solidFill>
                  <a:schemeClr val="accent6"/>
                </a:solidFill>
                <a:latin typeface="+mn-lt"/>
                <a:ea typeface="+mn-ea"/>
                <a:cs typeface="+mn-cs"/>
              </a:defRPr>
            </a:pPr>
            <a:r>
              <a:rPr lang="en-US" sz="2800">
                <a:solidFill>
                  <a:schemeClr val="accent6"/>
                </a:solidFill>
              </a:rPr>
              <a:t>Historic Trends in Types of Funds</a:t>
            </a:r>
          </a:p>
        </c:rich>
      </c:tx>
      <c:overlay val="0"/>
      <c:spPr>
        <a:noFill/>
        <a:ln>
          <a:noFill/>
        </a:ln>
        <a:effectLst/>
      </c:spPr>
      <c:txPr>
        <a:bodyPr rot="0" spcFirstLastPara="1" vertOverflow="ellipsis" vert="horz" wrap="square" anchor="ctr" anchorCtr="1"/>
        <a:lstStyle/>
        <a:p>
          <a:pPr>
            <a:defRPr sz="2800" b="0" i="0" u="none" strike="noStrike" kern="1200" spc="0" baseline="0">
              <a:solidFill>
                <a:schemeClr val="accent6"/>
              </a:solidFill>
              <a:latin typeface="+mn-lt"/>
              <a:ea typeface="+mn-ea"/>
              <a:cs typeface="+mn-cs"/>
            </a:defRPr>
          </a:pPr>
          <a:endParaRPr lang="en-US"/>
        </a:p>
      </c:txPr>
    </c:title>
    <c:autoTitleDeleted val="0"/>
    <c:plotArea>
      <c:layout/>
      <c:barChart>
        <c:barDir val="col"/>
        <c:grouping val="stacked"/>
        <c:varyColors val="0"/>
        <c:ser>
          <c:idx val="0"/>
          <c:order val="0"/>
          <c:tx>
            <c:strRef>
              <c:f>Sheet2!$A$25</c:f>
              <c:strCache>
                <c:ptCount val="1"/>
                <c:pt idx="0">
                  <c:v>101 (State Funds)</c:v>
                </c:pt>
              </c:strCache>
            </c:strRef>
          </c:tx>
          <c:spPr>
            <a:solidFill>
              <a:schemeClr val="accent1"/>
            </a:solidFill>
            <a:ln>
              <a:noFill/>
            </a:ln>
            <a:effectLst/>
          </c:spPr>
          <c:invertIfNegative val="0"/>
          <c:cat>
            <c:strRef>
              <c:f>(Sheet2!$B$24,Sheet2!$D$24,Sheet2!$F$24,Sheet2!$H$24,Sheet2!$J$24)</c:f>
              <c:strCache>
                <c:ptCount val="5"/>
                <c:pt idx="0">
                  <c:v>FY1516</c:v>
                </c:pt>
                <c:pt idx="1">
                  <c:v>FY1617</c:v>
                </c:pt>
                <c:pt idx="2">
                  <c:v>FY1718</c:v>
                </c:pt>
                <c:pt idx="3">
                  <c:v>FY1819</c:v>
                </c:pt>
                <c:pt idx="4">
                  <c:v>FY1920</c:v>
                </c:pt>
              </c:strCache>
            </c:strRef>
          </c:cat>
          <c:val>
            <c:numRef>
              <c:f>(Sheet2!$B$25,Sheet2!$D$25,Sheet2!$F$25,Sheet2!$H$25,Sheet2!$J$25)</c:f>
              <c:numCache>
                <c:formatCode>"$"#,##0</c:formatCode>
                <c:ptCount val="5"/>
                <c:pt idx="0">
                  <c:v>24329761</c:v>
                </c:pt>
                <c:pt idx="1">
                  <c:v>23541209</c:v>
                </c:pt>
                <c:pt idx="2">
                  <c:v>21659801</c:v>
                </c:pt>
                <c:pt idx="3">
                  <c:v>22507104</c:v>
                </c:pt>
                <c:pt idx="4">
                  <c:v>21610255</c:v>
                </c:pt>
              </c:numCache>
            </c:numRef>
          </c:val>
          <c:extLst>
            <c:ext xmlns:c16="http://schemas.microsoft.com/office/drawing/2014/chart" uri="{C3380CC4-5D6E-409C-BE32-E72D297353CC}">
              <c16:uniqueId val="{00000000-50D4-4760-99C8-2B7C2D24556A}"/>
            </c:ext>
          </c:extLst>
        </c:ser>
        <c:ser>
          <c:idx val="1"/>
          <c:order val="1"/>
          <c:tx>
            <c:strRef>
              <c:f>Sheet2!$A$26</c:f>
              <c:strCache>
                <c:ptCount val="1"/>
                <c:pt idx="0">
                  <c:v>149 (Operating/Tuition)</c:v>
                </c:pt>
              </c:strCache>
            </c:strRef>
          </c:tx>
          <c:spPr>
            <a:solidFill>
              <a:schemeClr val="accent2"/>
            </a:solidFill>
            <a:ln>
              <a:noFill/>
            </a:ln>
            <a:effectLst/>
          </c:spPr>
          <c:invertIfNegative val="0"/>
          <c:cat>
            <c:strRef>
              <c:f>(Sheet2!$B$24,Sheet2!$D$24,Sheet2!$F$24,Sheet2!$H$24,Sheet2!$J$24)</c:f>
              <c:strCache>
                <c:ptCount val="5"/>
                <c:pt idx="0">
                  <c:v>FY1516</c:v>
                </c:pt>
                <c:pt idx="1">
                  <c:v>FY1617</c:v>
                </c:pt>
                <c:pt idx="2">
                  <c:v>FY1718</c:v>
                </c:pt>
                <c:pt idx="3">
                  <c:v>FY1819</c:v>
                </c:pt>
                <c:pt idx="4">
                  <c:v>FY1920</c:v>
                </c:pt>
              </c:strCache>
            </c:strRef>
          </c:cat>
          <c:val>
            <c:numRef>
              <c:f>(Sheet2!$B$26,Sheet2!$D$26,Sheet2!$F$26,Sheet2!$H$26,Sheet2!$J$26)</c:f>
              <c:numCache>
                <c:formatCode>"$"#,##0</c:formatCode>
                <c:ptCount val="5"/>
                <c:pt idx="0">
                  <c:v>13181874</c:v>
                </c:pt>
                <c:pt idx="1">
                  <c:v>14094045</c:v>
                </c:pt>
                <c:pt idx="2">
                  <c:v>15626927</c:v>
                </c:pt>
                <c:pt idx="3">
                  <c:v>12163549</c:v>
                </c:pt>
                <c:pt idx="4">
                  <c:v>14316146</c:v>
                </c:pt>
              </c:numCache>
            </c:numRef>
          </c:val>
          <c:extLst>
            <c:ext xmlns:c16="http://schemas.microsoft.com/office/drawing/2014/chart" uri="{C3380CC4-5D6E-409C-BE32-E72D297353CC}">
              <c16:uniqueId val="{00000001-50D4-4760-99C8-2B7C2D24556A}"/>
            </c:ext>
          </c:extLst>
        </c:ser>
        <c:ser>
          <c:idx val="2"/>
          <c:order val="2"/>
          <c:tx>
            <c:strRef>
              <c:f>Sheet2!$A$27</c:f>
              <c:strCache>
                <c:ptCount val="1"/>
                <c:pt idx="0">
                  <c:v>148 (Self-Support)</c:v>
                </c:pt>
              </c:strCache>
            </c:strRef>
          </c:tx>
          <c:spPr>
            <a:solidFill>
              <a:schemeClr val="accent3"/>
            </a:solidFill>
            <a:ln>
              <a:noFill/>
            </a:ln>
            <a:effectLst/>
          </c:spPr>
          <c:invertIfNegative val="0"/>
          <c:cat>
            <c:strRef>
              <c:f>(Sheet2!$B$24,Sheet2!$D$24,Sheet2!$F$24,Sheet2!$H$24,Sheet2!$J$24)</c:f>
              <c:strCache>
                <c:ptCount val="5"/>
                <c:pt idx="0">
                  <c:v>FY1516</c:v>
                </c:pt>
                <c:pt idx="1">
                  <c:v>FY1617</c:v>
                </c:pt>
                <c:pt idx="2">
                  <c:v>FY1718</c:v>
                </c:pt>
                <c:pt idx="3">
                  <c:v>FY1819</c:v>
                </c:pt>
                <c:pt idx="4">
                  <c:v>FY1920</c:v>
                </c:pt>
              </c:strCache>
            </c:strRef>
          </c:cat>
          <c:val>
            <c:numRef>
              <c:f>(Sheet2!$B$27,Sheet2!$D$27,Sheet2!$F$27,Sheet2!$H$27,Sheet2!$J$27)</c:f>
              <c:numCache>
                <c:formatCode>"$"#,##0</c:formatCode>
                <c:ptCount val="5"/>
                <c:pt idx="0">
                  <c:v>3650334</c:v>
                </c:pt>
                <c:pt idx="1">
                  <c:v>4029025</c:v>
                </c:pt>
                <c:pt idx="2">
                  <c:v>4002839</c:v>
                </c:pt>
                <c:pt idx="3">
                  <c:v>4108879</c:v>
                </c:pt>
                <c:pt idx="4">
                  <c:v>4605582</c:v>
                </c:pt>
              </c:numCache>
            </c:numRef>
          </c:val>
          <c:extLst>
            <c:ext xmlns:c16="http://schemas.microsoft.com/office/drawing/2014/chart" uri="{C3380CC4-5D6E-409C-BE32-E72D297353CC}">
              <c16:uniqueId val="{00000002-50D4-4760-99C8-2B7C2D24556A}"/>
            </c:ext>
          </c:extLst>
        </c:ser>
        <c:ser>
          <c:idx val="3"/>
          <c:order val="3"/>
          <c:tx>
            <c:strRef>
              <c:f>Sheet2!$A$28</c:f>
              <c:strCache>
                <c:ptCount val="1"/>
                <c:pt idx="0">
                  <c:v>International Programs</c:v>
                </c:pt>
              </c:strCache>
            </c:strRef>
          </c:tx>
          <c:spPr>
            <a:solidFill>
              <a:schemeClr val="accent4"/>
            </a:solidFill>
            <a:ln>
              <a:noFill/>
            </a:ln>
            <a:effectLst/>
          </c:spPr>
          <c:invertIfNegative val="0"/>
          <c:cat>
            <c:strRef>
              <c:f>(Sheet2!$B$24,Sheet2!$D$24,Sheet2!$F$24,Sheet2!$H$24,Sheet2!$J$24)</c:f>
              <c:strCache>
                <c:ptCount val="5"/>
                <c:pt idx="0">
                  <c:v>FY1516</c:v>
                </c:pt>
                <c:pt idx="1">
                  <c:v>FY1617</c:v>
                </c:pt>
                <c:pt idx="2">
                  <c:v>FY1718</c:v>
                </c:pt>
                <c:pt idx="3">
                  <c:v>FY1819</c:v>
                </c:pt>
                <c:pt idx="4">
                  <c:v>FY1920</c:v>
                </c:pt>
              </c:strCache>
            </c:strRef>
          </c:cat>
          <c:val>
            <c:numRef>
              <c:f>(Sheet2!$B$28,Sheet2!$D$28,Sheet2!$F$28,Sheet2!$H$28,Sheet2!$J$28)</c:f>
              <c:numCache>
                <c:formatCode>"$"#,##0</c:formatCode>
                <c:ptCount val="5"/>
                <c:pt idx="0">
                  <c:v>11645358</c:v>
                </c:pt>
                <c:pt idx="1">
                  <c:v>13703685</c:v>
                </c:pt>
                <c:pt idx="2">
                  <c:v>12711929</c:v>
                </c:pt>
                <c:pt idx="3">
                  <c:v>8646966</c:v>
                </c:pt>
                <c:pt idx="4">
                  <c:v>8256919</c:v>
                </c:pt>
              </c:numCache>
            </c:numRef>
          </c:val>
          <c:extLst>
            <c:ext xmlns:c16="http://schemas.microsoft.com/office/drawing/2014/chart" uri="{C3380CC4-5D6E-409C-BE32-E72D297353CC}">
              <c16:uniqueId val="{00000003-50D4-4760-99C8-2B7C2D24556A}"/>
            </c:ext>
          </c:extLst>
        </c:ser>
        <c:ser>
          <c:idx val="4"/>
          <c:order val="4"/>
          <c:tx>
            <c:strRef>
              <c:f>Sheet2!$A$29</c:f>
              <c:strCache>
                <c:ptCount val="1"/>
                <c:pt idx="0">
                  <c:v>145/146 (Grants/Contracts, including Running Start)</c:v>
                </c:pt>
              </c:strCache>
            </c:strRef>
          </c:tx>
          <c:spPr>
            <a:solidFill>
              <a:schemeClr val="accent5"/>
            </a:solidFill>
            <a:ln>
              <a:noFill/>
            </a:ln>
            <a:effectLst/>
          </c:spPr>
          <c:invertIfNegative val="0"/>
          <c:cat>
            <c:strRef>
              <c:f>(Sheet2!$B$24,Sheet2!$D$24,Sheet2!$F$24,Sheet2!$H$24,Sheet2!$J$24)</c:f>
              <c:strCache>
                <c:ptCount val="5"/>
                <c:pt idx="0">
                  <c:v>FY1516</c:v>
                </c:pt>
                <c:pt idx="1">
                  <c:v>FY1617</c:v>
                </c:pt>
                <c:pt idx="2">
                  <c:v>FY1718</c:v>
                </c:pt>
                <c:pt idx="3">
                  <c:v>FY1819</c:v>
                </c:pt>
                <c:pt idx="4">
                  <c:v>FY1920</c:v>
                </c:pt>
              </c:strCache>
            </c:strRef>
          </c:cat>
          <c:val>
            <c:numRef>
              <c:f>(Sheet2!$B$29,Sheet2!$D$29,Sheet2!$F$29,Sheet2!$H$29,Sheet2!$J$29)</c:f>
              <c:numCache>
                <c:formatCode>"$"#,##0</c:formatCode>
                <c:ptCount val="5"/>
                <c:pt idx="0">
                  <c:v>6862609</c:v>
                </c:pt>
                <c:pt idx="1">
                  <c:v>6514607</c:v>
                </c:pt>
                <c:pt idx="2">
                  <c:v>9279542</c:v>
                </c:pt>
                <c:pt idx="3">
                  <c:v>11145201</c:v>
                </c:pt>
                <c:pt idx="4">
                  <c:v>14976884</c:v>
                </c:pt>
              </c:numCache>
            </c:numRef>
          </c:val>
          <c:extLst>
            <c:ext xmlns:c16="http://schemas.microsoft.com/office/drawing/2014/chart" uri="{C3380CC4-5D6E-409C-BE32-E72D297353CC}">
              <c16:uniqueId val="{00000004-50D4-4760-99C8-2B7C2D24556A}"/>
            </c:ext>
          </c:extLst>
        </c:ser>
        <c:dLbls>
          <c:showLegendKey val="0"/>
          <c:showVal val="0"/>
          <c:showCatName val="0"/>
          <c:showSerName val="0"/>
          <c:showPercent val="0"/>
          <c:showBubbleSize val="0"/>
        </c:dLbls>
        <c:gapWidth val="150"/>
        <c:overlap val="100"/>
        <c:axId val="496931224"/>
        <c:axId val="496931880"/>
      </c:barChart>
      <c:catAx>
        <c:axId val="496931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496931880"/>
        <c:crosses val="autoZero"/>
        <c:auto val="1"/>
        <c:lblAlgn val="ctr"/>
        <c:lblOffset val="100"/>
        <c:noMultiLvlLbl val="0"/>
      </c:catAx>
      <c:valAx>
        <c:axId val="496931880"/>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496931224"/>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400" dirty="0"/>
              <a:t>Seattle</a:t>
            </a:r>
            <a:r>
              <a:rPr lang="en-US" sz="2400" baseline="0" dirty="0"/>
              <a:t> Central Enrollment Trends</a:t>
            </a:r>
            <a:r>
              <a:rPr lang="en-US" sz="2400" dirty="0"/>
              <a:t> </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'Enrollment Trends'!$D$3</c:f>
              <c:strCache>
                <c:ptCount val="1"/>
                <c:pt idx="0">
                  <c:v>State Target</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'Enrollment Trends'!$A$4:$A$10</c:f>
              <c:strCache>
                <c:ptCount val="7"/>
                <c:pt idx="0">
                  <c:v>2012-13</c:v>
                </c:pt>
                <c:pt idx="1">
                  <c:v>2013-14</c:v>
                </c:pt>
                <c:pt idx="2">
                  <c:v>2014-15</c:v>
                </c:pt>
                <c:pt idx="3">
                  <c:v>2015-16</c:v>
                </c:pt>
                <c:pt idx="4">
                  <c:v>2016-17</c:v>
                </c:pt>
                <c:pt idx="5">
                  <c:v>2017-18</c:v>
                </c:pt>
                <c:pt idx="6">
                  <c:v>2018-19</c:v>
                </c:pt>
              </c:strCache>
            </c:strRef>
          </c:cat>
          <c:val>
            <c:numRef>
              <c:f>'Enrollment Trends'!$D$4:$D$10</c:f>
              <c:numCache>
                <c:formatCode>General</c:formatCode>
                <c:ptCount val="7"/>
                <c:pt idx="0">
                  <c:v>6149</c:v>
                </c:pt>
                <c:pt idx="1">
                  <c:v>6099</c:v>
                </c:pt>
                <c:pt idx="2">
                  <c:v>6141</c:v>
                </c:pt>
                <c:pt idx="3">
                  <c:v>6141</c:v>
                </c:pt>
                <c:pt idx="4">
                  <c:v>5701</c:v>
                </c:pt>
                <c:pt idx="5">
                  <c:v>5503</c:v>
                </c:pt>
                <c:pt idx="6">
                  <c:v>5461</c:v>
                </c:pt>
              </c:numCache>
            </c:numRef>
          </c:val>
          <c:smooth val="0"/>
          <c:extLst>
            <c:ext xmlns:c16="http://schemas.microsoft.com/office/drawing/2014/chart" uri="{C3380CC4-5D6E-409C-BE32-E72D297353CC}">
              <c16:uniqueId val="{00000000-F952-4DB2-9DCA-5B52446C3838}"/>
            </c:ext>
          </c:extLst>
        </c:ser>
        <c:ser>
          <c:idx val="1"/>
          <c:order val="1"/>
          <c:tx>
            <c:strRef>
              <c:f>'Enrollment Trends'!$G$3</c:f>
              <c:strCache>
                <c:ptCount val="1"/>
                <c:pt idx="0">
                  <c:v>State Enrollment</c:v>
                </c:pt>
              </c:strCache>
            </c:strRef>
          </c:tx>
          <c:spPr>
            <a:ln w="28575" cap="rnd">
              <a:solidFill>
                <a:schemeClr val="accent2"/>
              </a:solidFill>
              <a:round/>
            </a:ln>
            <a:effectLst/>
          </c:spPr>
          <c:marker>
            <c:symbol val="none"/>
          </c:marker>
          <c:dLbls>
            <c:dLbl>
              <c:idx val="0"/>
              <c:layout>
                <c:manualLayout>
                  <c:x val="-2.9333328995848007E-2"/>
                  <c:y val="3.6540271927859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952-4DB2-9DCA-5B52446C3838}"/>
                </c:ext>
              </c:extLst>
            </c:dLbl>
            <c:dLbl>
              <c:idx val="1"/>
              <c:layout>
                <c:manualLayout>
                  <c:x val="-3.3089196985073122E-2"/>
                  <c:y val="5.045046574505240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952-4DB2-9DCA-5B52446C3838}"/>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'Enrollment Trends'!$A$4:$A$10</c:f>
              <c:strCache>
                <c:ptCount val="7"/>
                <c:pt idx="0">
                  <c:v>2012-13</c:v>
                </c:pt>
                <c:pt idx="1">
                  <c:v>2013-14</c:v>
                </c:pt>
                <c:pt idx="2">
                  <c:v>2014-15</c:v>
                </c:pt>
                <c:pt idx="3">
                  <c:v>2015-16</c:v>
                </c:pt>
                <c:pt idx="4">
                  <c:v>2016-17</c:v>
                </c:pt>
                <c:pt idx="5">
                  <c:v>2017-18</c:v>
                </c:pt>
                <c:pt idx="6">
                  <c:v>2018-19</c:v>
                </c:pt>
              </c:strCache>
            </c:strRef>
          </c:cat>
          <c:val>
            <c:numRef>
              <c:f>'Enrollment Trends'!$G$4:$G$10</c:f>
              <c:numCache>
                <c:formatCode>General</c:formatCode>
                <c:ptCount val="7"/>
                <c:pt idx="0">
                  <c:v>5739</c:v>
                </c:pt>
                <c:pt idx="1">
                  <c:v>6101</c:v>
                </c:pt>
                <c:pt idx="2">
                  <c:v>5241</c:v>
                </c:pt>
                <c:pt idx="3">
                  <c:v>5049</c:v>
                </c:pt>
                <c:pt idx="4">
                  <c:v>4989</c:v>
                </c:pt>
                <c:pt idx="5">
                  <c:v>4860</c:v>
                </c:pt>
                <c:pt idx="6">
                  <c:v>4795</c:v>
                </c:pt>
              </c:numCache>
            </c:numRef>
          </c:val>
          <c:smooth val="0"/>
          <c:extLst>
            <c:ext xmlns:c16="http://schemas.microsoft.com/office/drawing/2014/chart" uri="{C3380CC4-5D6E-409C-BE32-E72D297353CC}">
              <c16:uniqueId val="{00000003-F952-4DB2-9DCA-5B52446C3838}"/>
            </c:ext>
          </c:extLst>
        </c:ser>
        <c:ser>
          <c:idx val="2"/>
          <c:order val="2"/>
          <c:tx>
            <c:strRef>
              <c:f>'Enrollment Trends'!$L$3</c:f>
              <c:strCache>
                <c:ptCount val="1"/>
                <c:pt idx="0">
                  <c:v>Contract</c:v>
                </c:pt>
              </c:strCache>
            </c:strRef>
          </c:tx>
          <c:spPr>
            <a:ln w="28575" cap="rnd">
              <a:solidFill>
                <a:schemeClr val="accent3"/>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'Enrollment Trends'!$A$4:$A$10</c:f>
              <c:strCache>
                <c:ptCount val="7"/>
                <c:pt idx="0">
                  <c:v>2012-13</c:v>
                </c:pt>
                <c:pt idx="1">
                  <c:v>2013-14</c:v>
                </c:pt>
                <c:pt idx="2">
                  <c:v>2014-15</c:v>
                </c:pt>
                <c:pt idx="3">
                  <c:v>2015-16</c:v>
                </c:pt>
                <c:pt idx="4">
                  <c:v>2016-17</c:v>
                </c:pt>
                <c:pt idx="5">
                  <c:v>2017-18</c:v>
                </c:pt>
                <c:pt idx="6">
                  <c:v>2018-19</c:v>
                </c:pt>
              </c:strCache>
            </c:strRef>
          </c:cat>
          <c:val>
            <c:numRef>
              <c:f>'Enrollment Trends'!$L$4:$L$10</c:f>
              <c:numCache>
                <c:formatCode>0</c:formatCode>
                <c:ptCount val="7"/>
                <c:pt idx="0">
                  <c:v>1591.2033329999999</c:v>
                </c:pt>
                <c:pt idx="1">
                  <c:v>1282.419666</c:v>
                </c:pt>
                <c:pt idx="2">
                  <c:v>1863.881999</c:v>
                </c:pt>
                <c:pt idx="3">
                  <c:v>1735.6129989999999</c:v>
                </c:pt>
                <c:pt idx="4">
                  <c:v>1733.0436659999998</c:v>
                </c:pt>
                <c:pt idx="5">
                  <c:v>1783.365</c:v>
                </c:pt>
                <c:pt idx="6">
                  <c:v>1771.8006660000001</c:v>
                </c:pt>
              </c:numCache>
            </c:numRef>
          </c:val>
          <c:smooth val="0"/>
          <c:extLst>
            <c:ext xmlns:c16="http://schemas.microsoft.com/office/drawing/2014/chart" uri="{C3380CC4-5D6E-409C-BE32-E72D297353CC}">
              <c16:uniqueId val="{00000004-F952-4DB2-9DCA-5B52446C3838}"/>
            </c:ext>
          </c:extLst>
        </c:ser>
        <c:dLbls>
          <c:dLblPos val="t"/>
          <c:showLegendKey val="0"/>
          <c:showVal val="1"/>
          <c:showCatName val="0"/>
          <c:showSerName val="0"/>
          <c:showPercent val="0"/>
          <c:showBubbleSize val="0"/>
        </c:dLbls>
        <c:smooth val="0"/>
        <c:axId val="573501712"/>
        <c:axId val="562268480"/>
      </c:lineChart>
      <c:catAx>
        <c:axId val="573501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62268480"/>
        <c:crosses val="autoZero"/>
        <c:auto val="1"/>
        <c:lblAlgn val="ctr"/>
        <c:lblOffset val="100"/>
        <c:noMultiLvlLbl val="0"/>
      </c:catAx>
      <c:valAx>
        <c:axId val="5622684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735017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2400" dirty="0"/>
              <a:t>S/F Ratio</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'SF Ratio'!$B$2</c:f>
              <c:strCache>
                <c:ptCount val="1"/>
                <c:pt idx="0">
                  <c:v>S/F Ratio</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'SF Ratio'!$A$3:$A$9</c:f>
              <c:strCache>
                <c:ptCount val="7"/>
                <c:pt idx="0">
                  <c:v>2012-13</c:v>
                </c:pt>
                <c:pt idx="1">
                  <c:v>2013-14</c:v>
                </c:pt>
                <c:pt idx="2">
                  <c:v>2014-15</c:v>
                </c:pt>
                <c:pt idx="3">
                  <c:v>2015-16</c:v>
                </c:pt>
                <c:pt idx="4">
                  <c:v>2016-17</c:v>
                </c:pt>
                <c:pt idx="5">
                  <c:v>2017-18</c:v>
                </c:pt>
                <c:pt idx="6">
                  <c:v>2018-19</c:v>
                </c:pt>
              </c:strCache>
            </c:strRef>
          </c:cat>
          <c:val>
            <c:numRef>
              <c:f>'SF Ratio'!$B$3:$B$9</c:f>
              <c:numCache>
                <c:formatCode>0.0</c:formatCode>
                <c:ptCount val="7"/>
                <c:pt idx="0">
                  <c:v>22.31</c:v>
                </c:pt>
                <c:pt idx="1">
                  <c:v>22.19</c:v>
                </c:pt>
                <c:pt idx="2">
                  <c:v>21</c:v>
                </c:pt>
                <c:pt idx="3">
                  <c:v>20.67</c:v>
                </c:pt>
                <c:pt idx="4">
                  <c:v>21.16</c:v>
                </c:pt>
                <c:pt idx="5">
                  <c:v>21.46</c:v>
                </c:pt>
                <c:pt idx="6">
                  <c:v>20.65</c:v>
                </c:pt>
              </c:numCache>
            </c:numRef>
          </c:val>
          <c:smooth val="0"/>
          <c:extLst>
            <c:ext xmlns:c16="http://schemas.microsoft.com/office/drawing/2014/chart" uri="{C3380CC4-5D6E-409C-BE32-E72D297353CC}">
              <c16:uniqueId val="{00000000-70B5-4872-9F02-FCA3D1B6FEBE}"/>
            </c:ext>
          </c:extLst>
        </c:ser>
        <c:dLbls>
          <c:dLblPos val="t"/>
          <c:showLegendKey val="0"/>
          <c:showVal val="1"/>
          <c:showCatName val="0"/>
          <c:showSerName val="0"/>
          <c:showPercent val="0"/>
          <c:showBubbleSize val="0"/>
        </c:dLbls>
        <c:smooth val="0"/>
        <c:axId val="643935536"/>
        <c:axId val="643935864"/>
      </c:lineChart>
      <c:catAx>
        <c:axId val="643935536"/>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a:t>Academic Year</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643935864"/>
        <c:crosses val="autoZero"/>
        <c:auto val="1"/>
        <c:lblAlgn val="ctr"/>
        <c:lblOffset val="100"/>
        <c:noMultiLvlLbl val="0"/>
      </c:catAx>
      <c:valAx>
        <c:axId val="64393586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6439355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5">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55">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55">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E226F4-81EB-44E4-9A05-5DA61B6FCBEA}" type="doc">
      <dgm:prSet loTypeId="urn:microsoft.com/office/officeart/2005/8/layout/lProcess2" loCatId="relationship" qsTypeId="urn:microsoft.com/office/officeart/2005/8/quickstyle/simple1" qsCatId="simple" csTypeId="urn:microsoft.com/office/officeart/2005/8/colors/colorful5" csCatId="colorful" phldr="1"/>
      <dgm:spPr/>
      <dgm:t>
        <a:bodyPr/>
        <a:lstStyle/>
        <a:p>
          <a:endParaRPr lang="en-US"/>
        </a:p>
      </dgm:t>
    </dgm:pt>
    <dgm:pt modelId="{06561F64-3DA8-43AA-A639-12914409E35A}">
      <dgm:prSet phldrT="[Text]"/>
      <dgm:spPr/>
      <dgm:t>
        <a:bodyPr/>
        <a:lstStyle/>
        <a:p>
          <a:r>
            <a:rPr lang="en-US" dirty="0"/>
            <a:t>Instruction</a:t>
          </a:r>
        </a:p>
      </dgm:t>
    </dgm:pt>
    <dgm:pt modelId="{C0651D49-F5C2-4C61-91E3-0BD9915BE176}" type="parTrans" cxnId="{DFAFA8A9-B1D0-4811-9CCD-8A9C6C4BC9A3}">
      <dgm:prSet/>
      <dgm:spPr/>
      <dgm:t>
        <a:bodyPr/>
        <a:lstStyle/>
        <a:p>
          <a:endParaRPr lang="en-US"/>
        </a:p>
      </dgm:t>
    </dgm:pt>
    <dgm:pt modelId="{80F2744C-528C-4DBE-990A-73CBB7575311}" type="sibTrans" cxnId="{DFAFA8A9-B1D0-4811-9CCD-8A9C6C4BC9A3}">
      <dgm:prSet/>
      <dgm:spPr/>
      <dgm:t>
        <a:bodyPr/>
        <a:lstStyle/>
        <a:p>
          <a:endParaRPr lang="en-US"/>
        </a:p>
      </dgm:t>
    </dgm:pt>
    <dgm:pt modelId="{77C0D142-0DBC-4F71-8717-84A0C465C084}">
      <dgm:prSet phldrT="[Text]"/>
      <dgm:spPr/>
      <dgm:t>
        <a:bodyPr/>
        <a:lstStyle/>
        <a:p>
          <a:r>
            <a:rPr lang="en-US" dirty="0"/>
            <a:t>International Programs</a:t>
          </a:r>
        </a:p>
      </dgm:t>
    </dgm:pt>
    <dgm:pt modelId="{5FD9C3E3-DD61-4B6D-B224-9626D2AA2A8C}" type="parTrans" cxnId="{DFE24F03-C028-429F-8A44-9D3B23C55494}">
      <dgm:prSet/>
      <dgm:spPr/>
      <dgm:t>
        <a:bodyPr/>
        <a:lstStyle/>
        <a:p>
          <a:endParaRPr lang="en-US"/>
        </a:p>
      </dgm:t>
    </dgm:pt>
    <dgm:pt modelId="{163374EA-8408-46A1-A7B0-C81C133EDE22}" type="sibTrans" cxnId="{DFE24F03-C028-429F-8A44-9D3B23C55494}">
      <dgm:prSet/>
      <dgm:spPr/>
      <dgm:t>
        <a:bodyPr/>
        <a:lstStyle/>
        <a:p>
          <a:endParaRPr lang="en-US"/>
        </a:p>
      </dgm:t>
    </dgm:pt>
    <dgm:pt modelId="{3B21383F-6969-40F7-A776-CE96F97AF90B}">
      <dgm:prSet phldrT="[Text]"/>
      <dgm:spPr/>
      <dgm:t>
        <a:bodyPr/>
        <a:lstStyle/>
        <a:p>
          <a:r>
            <a:rPr lang="en-US" dirty="0"/>
            <a:t>Parking</a:t>
          </a:r>
        </a:p>
      </dgm:t>
    </dgm:pt>
    <dgm:pt modelId="{740ABD1F-D1AF-4F87-AED0-8374014BA87A}" type="parTrans" cxnId="{88B29858-2FB5-4D10-8E22-91859F869FFD}">
      <dgm:prSet/>
      <dgm:spPr/>
      <dgm:t>
        <a:bodyPr/>
        <a:lstStyle/>
        <a:p>
          <a:endParaRPr lang="en-US"/>
        </a:p>
      </dgm:t>
    </dgm:pt>
    <dgm:pt modelId="{77B73E83-B1DD-4E60-908E-D54DE6AD86EC}" type="sibTrans" cxnId="{88B29858-2FB5-4D10-8E22-91859F869FFD}">
      <dgm:prSet/>
      <dgm:spPr/>
      <dgm:t>
        <a:bodyPr/>
        <a:lstStyle/>
        <a:p>
          <a:endParaRPr lang="en-US"/>
        </a:p>
      </dgm:t>
    </dgm:pt>
    <dgm:pt modelId="{1FA0A801-13D4-4727-A14E-34489901F108}">
      <dgm:prSet phldrT="[Text]"/>
      <dgm:spPr>
        <a:solidFill>
          <a:schemeClr val="bg1"/>
        </a:solidFill>
      </dgm:spPr>
      <dgm:t>
        <a:bodyPr/>
        <a:lstStyle/>
        <a:p>
          <a:r>
            <a:rPr lang="en-US" dirty="0"/>
            <a:t>Foundation Funded</a:t>
          </a:r>
        </a:p>
      </dgm:t>
    </dgm:pt>
    <dgm:pt modelId="{1F6E6358-55A2-4E77-A84A-CCBC1B679000}" type="parTrans" cxnId="{D5B31922-FA4F-4F0F-A419-CC0FB7907B08}">
      <dgm:prSet/>
      <dgm:spPr/>
      <dgm:t>
        <a:bodyPr/>
        <a:lstStyle/>
        <a:p>
          <a:endParaRPr lang="en-US"/>
        </a:p>
      </dgm:t>
    </dgm:pt>
    <dgm:pt modelId="{5096507C-F538-453D-BB60-9D8FF56CD289}" type="sibTrans" cxnId="{D5B31922-FA4F-4F0F-A419-CC0FB7907B08}">
      <dgm:prSet/>
      <dgm:spPr/>
      <dgm:t>
        <a:bodyPr/>
        <a:lstStyle/>
        <a:p>
          <a:endParaRPr lang="en-US"/>
        </a:p>
      </dgm:t>
    </dgm:pt>
    <dgm:pt modelId="{AA92AC75-B8F5-4122-AA44-7EBB0C9CDA68}">
      <dgm:prSet phldrT="[Text]"/>
      <dgm:spPr/>
      <dgm:t>
        <a:bodyPr/>
        <a:lstStyle/>
        <a:p>
          <a:r>
            <a:rPr lang="en-US" dirty="0"/>
            <a:t>Professional Development</a:t>
          </a:r>
        </a:p>
      </dgm:t>
    </dgm:pt>
    <dgm:pt modelId="{E73B1027-3E46-4C19-8E32-AF543F9D4FCC}" type="parTrans" cxnId="{1470AB6B-806F-40E2-A166-9F2A6B75D811}">
      <dgm:prSet/>
      <dgm:spPr/>
      <dgm:t>
        <a:bodyPr/>
        <a:lstStyle/>
        <a:p>
          <a:endParaRPr lang="en-US"/>
        </a:p>
      </dgm:t>
    </dgm:pt>
    <dgm:pt modelId="{8C54285A-CC8B-4B89-BFA2-9DA773F05319}" type="sibTrans" cxnId="{1470AB6B-806F-40E2-A166-9F2A6B75D811}">
      <dgm:prSet/>
      <dgm:spPr/>
      <dgm:t>
        <a:bodyPr/>
        <a:lstStyle/>
        <a:p>
          <a:endParaRPr lang="en-US"/>
        </a:p>
      </dgm:t>
    </dgm:pt>
    <dgm:pt modelId="{643C8BB5-7B84-453A-9B3B-DE14DF169057}">
      <dgm:prSet phldrT="[Text]"/>
      <dgm:spPr>
        <a:solidFill>
          <a:schemeClr val="bg1"/>
        </a:solidFill>
      </dgm:spPr>
      <dgm:t>
        <a:bodyPr/>
        <a:lstStyle/>
        <a:p>
          <a:r>
            <a:rPr lang="en-US" dirty="0"/>
            <a:t>Grant Funded</a:t>
          </a:r>
        </a:p>
      </dgm:t>
    </dgm:pt>
    <dgm:pt modelId="{48C23A24-CEB1-4EF9-8AC6-3D96E7D997AE}" type="parTrans" cxnId="{AA77F79E-A024-4C5B-B772-777FD314E037}">
      <dgm:prSet/>
      <dgm:spPr/>
      <dgm:t>
        <a:bodyPr/>
        <a:lstStyle/>
        <a:p>
          <a:endParaRPr lang="en-US"/>
        </a:p>
      </dgm:t>
    </dgm:pt>
    <dgm:pt modelId="{DD9B4A02-670B-4605-ACE5-EC50F6B1A4F8}" type="sibTrans" cxnId="{AA77F79E-A024-4C5B-B772-777FD314E037}">
      <dgm:prSet/>
      <dgm:spPr/>
      <dgm:t>
        <a:bodyPr/>
        <a:lstStyle/>
        <a:p>
          <a:endParaRPr lang="en-US"/>
        </a:p>
      </dgm:t>
    </dgm:pt>
    <dgm:pt modelId="{2709FBD7-0609-47F0-88EF-36445EC565A2}">
      <dgm:prSet phldrT="[Text]"/>
      <dgm:spPr/>
      <dgm:t>
        <a:bodyPr/>
        <a:lstStyle/>
        <a:p>
          <a:r>
            <a:rPr lang="en-US" dirty="0"/>
            <a:t>Scholarships</a:t>
          </a:r>
        </a:p>
      </dgm:t>
    </dgm:pt>
    <dgm:pt modelId="{DE266F6A-8872-4727-8018-ED2C10205A83}" type="parTrans" cxnId="{2B1199E2-1355-4807-A6C5-59A867877DAD}">
      <dgm:prSet/>
      <dgm:spPr/>
      <dgm:t>
        <a:bodyPr/>
        <a:lstStyle/>
        <a:p>
          <a:endParaRPr lang="en-US"/>
        </a:p>
      </dgm:t>
    </dgm:pt>
    <dgm:pt modelId="{447E6D93-07F2-4113-8783-2792F03701D0}" type="sibTrans" cxnId="{2B1199E2-1355-4807-A6C5-59A867877DAD}">
      <dgm:prSet/>
      <dgm:spPr/>
      <dgm:t>
        <a:bodyPr/>
        <a:lstStyle/>
        <a:p>
          <a:endParaRPr lang="en-US"/>
        </a:p>
      </dgm:t>
    </dgm:pt>
    <dgm:pt modelId="{010899EC-32CB-4F0E-9F67-6FED35153442}">
      <dgm:prSet phldrT="[Text]"/>
      <dgm:spPr>
        <a:solidFill>
          <a:schemeClr val="bg1"/>
        </a:solidFill>
      </dgm:spPr>
      <dgm:t>
        <a:bodyPr/>
        <a:lstStyle/>
        <a:p>
          <a:r>
            <a:rPr lang="en-US" dirty="0"/>
            <a:t>Self Support &amp; Enterprise</a:t>
          </a:r>
        </a:p>
      </dgm:t>
    </dgm:pt>
    <dgm:pt modelId="{6D409256-115D-4C2B-B3CB-80D01719C97F}" type="sibTrans" cxnId="{F9D750FE-F37E-49D6-95AA-A6420E9FDF6B}">
      <dgm:prSet/>
      <dgm:spPr/>
      <dgm:t>
        <a:bodyPr/>
        <a:lstStyle/>
        <a:p>
          <a:endParaRPr lang="en-US"/>
        </a:p>
      </dgm:t>
    </dgm:pt>
    <dgm:pt modelId="{7E0565AF-CD0C-4E20-8CF0-8AEC255264CA}" type="parTrans" cxnId="{F9D750FE-F37E-49D6-95AA-A6420E9FDF6B}">
      <dgm:prSet/>
      <dgm:spPr/>
      <dgm:t>
        <a:bodyPr/>
        <a:lstStyle/>
        <a:p>
          <a:endParaRPr lang="en-US"/>
        </a:p>
      </dgm:t>
    </dgm:pt>
    <dgm:pt modelId="{E58275B2-2031-41BC-A112-3BD76360DBA6}">
      <dgm:prSet phldrT="[Text]"/>
      <dgm:spPr/>
      <dgm:t>
        <a:bodyPr/>
        <a:lstStyle/>
        <a:p>
          <a:r>
            <a:rPr lang="en-US" dirty="0"/>
            <a:t>Student Services</a:t>
          </a:r>
        </a:p>
      </dgm:t>
    </dgm:pt>
    <dgm:pt modelId="{897D9CC8-8A51-42C0-B67F-A4FAF435FA52}" type="sibTrans" cxnId="{F261E7C9-525B-4583-9F8F-CFE23BF5B6B7}">
      <dgm:prSet/>
      <dgm:spPr/>
      <dgm:t>
        <a:bodyPr/>
        <a:lstStyle/>
        <a:p>
          <a:endParaRPr lang="en-US"/>
        </a:p>
      </dgm:t>
    </dgm:pt>
    <dgm:pt modelId="{A6D1544F-8ADB-4C2B-892D-8E9FAFB984C1}" type="parTrans" cxnId="{F261E7C9-525B-4583-9F8F-CFE23BF5B6B7}">
      <dgm:prSet/>
      <dgm:spPr/>
      <dgm:t>
        <a:bodyPr/>
        <a:lstStyle/>
        <a:p>
          <a:endParaRPr lang="en-US"/>
        </a:p>
      </dgm:t>
    </dgm:pt>
    <dgm:pt modelId="{897D8B02-B3D4-4C44-8B08-3A610E8CED2E}">
      <dgm:prSet phldrT="[Text]"/>
      <dgm:spPr/>
      <dgm:t>
        <a:bodyPr/>
        <a:lstStyle/>
        <a:p>
          <a:r>
            <a:rPr lang="en-US" dirty="0"/>
            <a:t>Administrative Services</a:t>
          </a:r>
        </a:p>
      </dgm:t>
    </dgm:pt>
    <dgm:pt modelId="{C97AFB60-8F4E-462B-8E7D-4E6693396965}" type="parTrans" cxnId="{3E8B4E6E-EF8A-49A5-A60F-9104841CB409}">
      <dgm:prSet/>
      <dgm:spPr/>
      <dgm:t>
        <a:bodyPr/>
        <a:lstStyle/>
        <a:p>
          <a:endParaRPr lang="en-US"/>
        </a:p>
      </dgm:t>
    </dgm:pt>
    <dgm:pt modelId="{655B5109-75B8-437F-B51B-3F01AEED5B58}" type="sibTrans" cxnId="{3E8B4E6E-EF8A-49A5-A60F-9104841CB409}">
      <dgm:prSet/>
      <dgm:spPr/>
      <dgm:t>
        <a:bodyPr/>
        <a:lstStyle/>
        <a:p>
          <a:endParaRPr lang="en-US"/>
        </a:p>
      </dgm:t>
    </dgm:pt>
    <dgm:pt modelId="{8AFE60A7-CD16-4F68-A41E-BE30D85BDA66}">
      <dgm:prSet phldrT="[Text]"/>
      <dgm:spPr/>
      <dgm:t>
        <a:bodyPr/>
        <a:lstStyle/>
        <a:p>
          <a:r>
            <a:rPr lang="en-US" dirty="0"/>
            <a:t>Institutional Management</a:t>
          </a:r>
        </a:p>
      </dgm:t>
    </dgm:pt>
    <dgm:pt modelId="{7BC50C8D-3213-4769-A0A9-9B1A98F72B93}" type="parTrans" cxnId="{D716B780-228C-42C2-95B8-2E8A89A8C40A}">
      <dgm:prSet/>
      <dgm:spPr/>
      <dgm:t>
        <a:bodyPr/>
        <a:lstStyle/>
        <a:p>
          <a:endParaRPr lang="en-US"/>
        </a:p>
      </dgm:t>
    </dgm:pt>
    <dgm:pt modelId="{1AAB9192-8C40-414D-82CC-AD23AB354B79}" type="sibTrans" cxnId="{D716B780-228C-42C2-95B8-2E8A89A8C40A}">
      <dgm:prSet/>
      <dgm:spPr/>
      <dgm:t>
        <a:bodyPr/>
        <a:lstStyle/>
        <a:p>
          <a:endParaRPr lang="en-US"/>
        </a:p>
      </dgm:t>
    </dgm:pt>
    <dgm:pt modelId="{F15E1A33-18DE-4ABC-9B30-8E6B5B9F2036}">
      <dgm:prSet phldrT="[Text]"/>
      <dgm:spPr/>
      <dgm:t>
        <a:bodyPr/>
        <a:lstStyle/>
        <a:p>
          <a:r>
            <a:rPr lang="en-US" dirty="0"/>
            <a:t>Auxiliary Services – Food, Copy, Rent</a:t>
          </a:r>
        </a:p>
      </dgm:t>
    </dgm:pt>
    <dgm:pt modelId="{996F2AD3-A62E-45DD-AF06-29FDDA7B8D95}" type="parTrans" cxnId="{392117D7-2473-46DD-963D-2C178B5E424B}">
      <dgm:prSet/>
      <dgm:spPr/>
      <dgm:t>
        <a:bodyPr/>
        <a:lstStyle/>
        <a:p>
          <a:endParaRPr lang="en-US"/>
        </a:p>
      </dgm:t>
    </dgm:pt>
    <dgm:pt modelId="{DFD2BF47-3C62-454B-9838-72E86E2E26D3}" type="sibTrans" cxnId="{392117D7-2473-46DD-963D-2C178B5E424B}">
      <dgm:prSet/>
      <dgm:spPr/>
      <dgm:t>
        <a:bodyPr/>
        <a:lstStyle/>
        <a:p>
          <a:endParaRPr lang="en-US"/>
        </a:p>
      </dgm:t>
    </dgm:pt>
    <dgm:pt modelId="{F565464F-D5B8-415D-B312-CE304E767FEC}">
      <dgm:prSet phldrT="[Text]"/>
      <dgm:spPr/>
      <dgm:t>
        <a:bodyPr/>
        <a:lstStyle/>
        <a:p>
          <a:r>
            <a:rPr lang="en-US" dirty="0"/>
            <a:t>National Science Foundation</a:t>
          </a:r>
        </a:p>
      </dgm:t>
    </dgm:pt>
    <dgm:pt modelId="{02C9789E-A0E8-4D81-ACE3-278A7C1B9C41}" type="parTrans" cxnId="{8738628D-8922-4B33-BE7D-F2311C8565D1}">
      <dgm:prSet/>
      <dgm:spPr/>
      <dgm:t>
        <a:bodyPr/>
        <a:lstStyle/>
        <a:p>
          <a:endParaRPr lang="en-US"/>
        </a:p>
      </dgm:t>
    </dgm:pt>
    <dgm:pt modelId="{A12E83A6-2547-4C90-A800-DBB5E9C7B886}" type="sibTrans" cxnId="{8738628D-8922-4B33-BE7D-F2311C8565D1}">
      <dgm:prSet/>
      <dgm:spPr/>
      <dgm:t>
        <a:bodyPr/>
        <a:lstStyle/>
        <a:p>
          <a:endParaRPr lang="en-US"/>
        </a:p>
      </dgm:t>
    </dgm:pt>
    <dgm:pt modelId="{2530D118-1826-4ECC-AC17-F346C9F759CE}">
      <dgm:prSet phldrT="[Text]"/>
      <dgm:spPr/>
      <dgm:t>
        <a:bodyPr/>
        <a:lstStyle/>
        <a:p>
          <a:r>
            <a:rPr lang="en-US" dirty="0"/>
            <a:t>Carl D. Perkins</a:t>
          </a:r>
        </a:p>
      </dgm:t>
    </dgm:pt>
    <dgm:pt modelId="{94576C6B-8FD0-440C-B874-480441928605}" type="parTrans" cxnId="{7EC55F1C-E651-4B0D-99FE-F7936D6662A6}">
      <dgm:prSet/>
      <dgm:spPr/>
      <dgm:t>
        <a:bodyPr/>
        <a:lstStyle/>
        <a:p>
          <a:endParaRPr lang="en-US"/>
        </a:p>
      </dgm:t>
    </dgm:pt>
    <dgm:pt modelId="{8E9C6B65-075A-45CF-BA59-04EE5B3C838D}" type="sibTrans" cxnId="{7EC55F1C-E651-4B0D-99FE-F7936D6662A6}">
      <dgm:prSet/>
      <dgm:spPr/>
      <dgm:t>
        <a:bodyPr/>
        <a:lstStyle/>
        <a:p>
          <a:endParaRPr lang="en-US"/>
        </a:p>
      </dgm:t>
    </dgm:pt>
    <dgm:pt modelId="{A7EF2C60-35EC-4FD7-BCF2-B59969B46FC5}">
      <dgm:prSet phldrT="[Text]"/>
      <dgm:spPr/>
      <dgm:t>
        <a:bodyPr/>
        <a:lstStyle/>
        <a:p>
          <a:r>
            <a:rPr lang="en-US" dirty="0"/>
            <a:t>WorkFirst</a:t>
          </a:r>
        </a:p>
      </dgm:t>
    </dgm:pt>
    <dgm:pt modelId="{CBA203F3-7F50-4AE5-955A-2E5448C0CC0B}" type="parTrans" cxnId="{A1240A28-D0E3-4C35-BDA2-B7C09CBBAD16}">
      <dgm:prSet/>
      <dgm:spPr/>
      <dgm:t>
        <a:bodyPr/>
        <a:lstStyle/>
        <a:p>
          <a:endParaRPr lang="en-US"/>
        </a:p>
      </dgm:t>
    </dgm:pt>
    <dgm:pt modelId="{A028440D-AA56-436D-BED5-9AF1EC8A2FC9}" type="sibTrans" cxnId="{A1240A28-D0E3-4C35-BDA2-B7C09CBBAD16}">
      <dgm:prSet/>
      <dgm:spPr/>
      <dgm:t>
        <a:bodyPr/>
        <a:lstStyle/>
        <a:p>
          <a:endParaRPr lang="en-US"/>
        </a:p>
      </dgm:t>
    </dgm:pt>
    <dgm:pt modelId="{451D2C87-468A-4EC3-9E6A-06DA5F1404CF}">
      <dgm:prSet phldrT="[Text]"/>
      <dgm:spPr>
        <a:solidFill>
          <a:schemeClr val="bg1"/>
        </a:solidFill>
      </dgm:spPr>
      <dgm:t>
        <a:bodyPr/>
        <a:lstStyle/>
        <a:p>
          <a:r>
            <a:rPr lang="en-US" dirty="0"/>
            <a:t>Operating Budget</a:t>
          </a:r>
        </a:p>
      </dgm:t>
    </dgm:pt>
    <dgm:pt modelId="{01C3BB41-65E5-44AF-B452-608EDE57CFA0}" type="sibTrans" cxnId="{37D2DCD1-1C6F-4A69-8DFF-8E1969F2E4CC}">
      <dgm:prSet/>
      <dgm:spPr/>
      <dgm:t>
        <a:bodyPr/>
        <a:lstStyle/>
        <a:p>
          <a:endParaRPr lang="en-US"/>
        </a:p>
      </dgm:t>
    </dgm:pt>
    <dgm:pt modelId="{2A12574B-D688-43EA-9766-08572274495A}" type="parTrans" cxnId="{37D2DCD1-1C6F-4A69-8DFF-8E1969F2E4CC}">
      <dgm:prSet/>
      <dgm:spPr/>
      <dgm:t>
        <a:bodyPr/>
        <a:lstStyle/>
        <a:p>
          <a:endParaRPr lang="en-US"/>
        </a:p>
      </dgm:t>
    </dgm:pt>
    <dgm:pt modelId="{DD75A383-6616-4CB3-8577-C0DC859BA41F}">
      <dgm:prSet phldrT="[Text]"/>
      <dgm:spPr>
        <a:solidFill>
          <a:schemeClr val="bg1"/>
        </a:solidFill>
      </dgm:spPr>
      <dgm:t>
        <a:bodyPr/>
        <a:lstStyle/>
        <a:p>
          <a:r>
            <a:rPr lang="en-US" dirty="0"/>
            <a:t>Capital Budget</a:t>
          </a:r>
        </a:p>
      </dgm:t>
    </dgm:pt>
    <dgm:pt modelId="{F8B28A32-5C2F-49E6-B76D-3B00F3F661D4}" type="parTrans" cxnId="{C340E1DB-50FC-4529-9DE5-3A5256FC604E}">
      <dgm:prSet/>
      <dgm:spPr/>
      <dgm:t>
        <a:bodyPr/>
        <a:lstStyle/>
        <a:p>
          <a:endParaRPr lang="en-US"/>
        </a:p>
      </dgm:t>
    </dgm:pt>
    <dgm:pt modelId="{65C161F2-7849-4C04-923B-E4FC25CA03E8}" type="sibTrans" cxnId="{C340E1DB-50FC-4529-9DE5-3A5256FC604E}">
      <dgm:prSet/>
      <dgm:spPr/>
      <dgm:t>
        <a:bodyPr/>
        <a:lstStyle/>
        <a:p>
          <a:endParaRPr lang="en-US"/>
        </a:p>
      </dgm:t>
    </dgm:pt>
    <dgm:pt modelId="{B0DC66CE-C9F9-437B-878E-6559BD04D4AB}">
      <dgm:prSet phldrT="[Text]"/>
      <dgm:spPr/>
      <dgm:t>
        <a:bodyPr/>
        <a:lstStyle/>
        <a:p>
          <a:r>
            <a:rPr lang="en-US" dirty="0"/>
            <a:t>Minor &amp; Major Projects</a:t>
          </a:r>
        </a:p>
      </dgm:t>
    </dgm:pt>
    <dgm:pt modelId="{C35D22E6-95EB-465B-BE60-6E17AD5A7C9C}" type="parTrans" cxnId="{4F9F3663-A902-4A91-A3D7-5BB1D4B7AECA}">
      <dgm:prSet/>
      <dgm:spPr/>
      <dgm:t>
        <a:bodyPr/>
        <a:lstStyle/>
        <a:p>
          <a:endParaRPr lang="en-US"/>
        </a:p>
      </dgm:t>
    </dgm:pt>
    <dgm:pt modelId="{B2207FD3-727E-4AEE-92F3-51DE58B5634F}" type="sibTrans" cxnId="{4F9F3663-A902-4A91-A3D7-5BB1D4B7AECA}">
      <dgm:prSet/>
      <dgm:spPr/>
      <dgm:t>
        <a:bodyPr/>
        <a:lstStyle/>
        <a:p>
          <a:endParaRPr lang="en-US"/>
        </a:p>
      </dgm:t>
    </dgm:pt>
    <dgm:pt modelId="{078003ED-8C8C-4A79-804E-B5FAE0BB6763}">
      <dgm:prSet phldrT="[Text]"/>
      <dgm:spPr/>
      <dgm:t>
        <a:bodyPr/>
        <a:lstStyle/>
        <a:p>
          <a:r>
            <a:rPr lang="en-US" dirty="0"/>
            <a:t>Repair &amp; Program Improvement</a:t>
          </a:r>
        </a:p>
      </dgm:t>
    </dgm:pt>
    <dgm:pt modelId="{47CA7676-88B0-4FB6-B52E-2E37FEACF732}" type="parTrans" cxnId="{B055FBFA-2566-4BDC-AD61-9A04B35FCDE7}">
      <dgm:prSet/>
      <dgm:spPr/>
      <dgm:t>
        <a:bodyPr/>
        <a:lstStyle/>
        <a:p>
          <a:endParaRPr lang="en-US"/>
        </a:p>
      </dgm:t>
    </dgm:pt>
    <dgm:pt modelId="{0D67B387-04E4-4446-9228-5B70CFDA4C6B}" type="sibTrans" cxnId="{B055FBFA-2566-4BDC-AD61-9A04B35FCDE7}">
      <dgm:prSet/>
      <dgm:spPr/>
      <dgm:t>
        <a:bodyPr/>
        <a:lstStyle/>
        <a:p>
          <a:endParaRPr lang="en-US"/>
        </a:p>
      </dgm:t>
    </dgm:pt>
    <dgm:pt modelId="{30EA9BC7-2FD1-476C-8BD1-BB419529CB7C}">
      <dgm:prSet phldrT="[Text]"/>
      <dgm:spPr/>
      <dgm:t>
        <a:bodyPr/>
        <a:lstStyle/>
        <a:p>
          <a:r>
            <a:rPr lang="en-US" dirty="0"/>
            <a:t>M&amp;O Funding</a:t>
          </a:r>
        </a:p>
      </dgm:t>
    </dgm:pt>
    <dgm:pt modelId="{6F66D8AF-D400-408F-A733-FAA4CF1F91E0}" type="parTrans" cxnId="{F2181CEB-B883-42C5-A4E7-A932DB28E116}">
      <dgm:prSet/>
      <dgm:spPr/>
      <dgm:t>
        <a:bodyPr/>
        <a:lstStyle/>
        <a:p>
          <a:endParaRPr lang="en-US"/>
        </a:p>
      </dgm:t>
    </dgm:pt>
    <dgm:pt modelId="{93AF5071-5A60-49DD-B4CC-C97A26A468A3}" type="sibTrans" cxnId="{F2181CEB-B883-42C5-A4E7-A932DB28E116}">
      <dgm:prSet/>
      <dgm:spPr/>
      <dgm:t>
        <a:bodyPr/>
        <a:lstStyle/>
        <a:p>
          <a:endParaRPr lang="en-US"/>
        </a:p>
      </dgm:t>
    </dgm:pt>
    <dgm:pt modelId="{8BD5545D-51CA-4E5B-A734-43F48C160D8B}">
      <dgm:prSet/>
      <dgm:spPr/>
      <dgm:t>
        <a:bodyPr/>
        <a:lstStyle/>
        <a:p>
          <a:r>
            <a:rPr lang="en-US" dirty="0"/>
            <a:t>Department of Education</a:t>
          </a:r>
        </a:p>
      </dgm:t>
    </dgm:pt>
    <dgm:pt modelId="{4F4A09BD-01D9-4C90-AD55-4D973FF026A0}" type="parTrans" cxnId="{E05ED870-0197-4668-B6C3-EC2EEEE9E60B}">
      <dgm:prSet/>
      <dgm:spPr/>
      <dgm:t>
        <a:bodyPr/>
        <a:lstStyle/>
        <a:p>
          <a:endParaRPr lang="en-US"/>
        </a:p>
      </dgm:t>
    </dgm:pt>
    <dgm:pt modelId="{11680371-C5E2-4211-9599-20386DE1E642}" type="sibTrans" cxnId="{E05ED870-0197-4668-B6C3-EC2EEEE9E60B}">
      <dgm:prSet/>
      <dgm:spPr/>
      <dgm:t>
        <a:bodyPr/>
        <a:lstStyle/>
        <a:p>
          <a:endParaRPr lang="en-US"/>
        </a:p>
      </dgm:t>
    </dgm:pt>
    <dgm:pt modelId="{8DCB2DC2-E9EE-4F55-9686-F8C7D3504D61}" type="pres">
      <dgm:prSet presAssocID="{AFE226F4-81EB-44E4-9A05-5DA61B6FCBEA}" presName="theList" presStyleCnt="0">
        <dgm:presLayoutVars>
          <dgm:dir/>
          <dgm:animLvl val="lvl"/>
          <dgm:resizeHandles val="exact"/>
        </dgm:presLayoutVars>
      </dgm:prSet>
      <dgm:spPr/>
    </dgm:pt>
    <dgm:pt modelId="{A81FE93F-D3D1-4BB3-A5CB-319C3AF68B02}" type="pres">
      <dgm:prSet presAssocID="{451D2C87-468A-4EC3-9E6A-06DA5F1404CF}" presName="compNode" presStyleCnt="0"/>
      <dgm:spPr/>
    </dgm:pt>
    <dgm:pt modelId="{240365D7-5DAB-43BF-88A8-D3A2E539DA25}" type="pres">
      <dgm:prSet presAssocID="{451D2C87-468A-4EC3-9E6A-06DA5F1404CF}" presName="aNode" presStyleLbl="bgShp" presStyleIdx="0" presStyleCnt="5"/>
      <dgm:spPr/>
    </dgm:pt>
    <dgm:pt modelId="{E657442D-CFEA-41E8-8239-37CFE6803C82}" type="pres">
      <dgm:prSet presAssocID="{451D2C87-468A-4EC3-9E6A-06DA5F1404CF}" presName="textNode" presStyleLbl="bgShp" presStyleIdx="0" presStyleCnt="5"/>
      <dgm:spPr/>
    </dgm:pt>
    <dgm:pt modelId="{860CE468-F7BA-491B-AB77-5B852111FA07}" type="pres">
      <dgm:prSet presAssocID="{451D2C87-468A-4EC3-9E6A-06DA5F1404CF}" presName="compChildNode" presStyleCnt="0"/>
      <dgm:spPr/>
    </dgm:pt>
    <dgm:pt modelId="{5B0901D7-9D2F-4AA0-A836-19A08EDAB2B0}" type="pres">
      <dgm:prSet presAssocID="{451D2C87-468A-4EC3-9E6A-06DA5F1404CF}" presName="theInnerList" presStyleCnt="0"/>
      <dgm:spPr/>
    </dgm:pt>
    <dgm:pt modelId="{6934F088-E01C-4C1D-A47F-A7815E8F557A}" type="pres">
      <dgm:prSet presAssocID="{06561F64-3DA8-43AA-A639-12914409E35A}" presName="childNode" presStyleLbl="node1" presStyleIdx="0" presStyleCnt="16">
        <dgm:presLayoutVars>
          <dgm:bulletEnabled val="1"/>
        </dgm:presLayoutVars>
      </dgm:prSet>
      <dgm:spPr/>
    </dgm:pt>
    <dgm:pt modelId="{FCCEA4BE-0E6F-4ED5-9A94-2B83E2C39494}" type="pres">
      <dgm:prSet presAssocID="{06561F64-3DA8-43AA-A639-12914409E35A}" presName="aSpace2" presStyleCnt="0"/>
      <dgm:spPr/>
    </dgm:pt>
    <dgm:pt modelId="{C76A48F0-B144-4972-8945-41344C684D46}" type="pres">
      <dgm:prSet presAssocID="{E58275B2-2031-41BC-A112-3BD76360DBA6}" presName="childNode" presStyleLbl="node1" presStyleIdx="1" presStyleCnt="16">
        <dgm:presLayoutVars>
          <dgm:bulletEnabled val="1"/>
        </dgm:presLayoutVars>
      </dgm:prSet>
      <dgm:spPr/>
    </dgm:pt>
    <dgm:pt modelId="{65856147-B51A-48F3-A70C-0AC398DA322D}" type="pres">
      <dgm:prSet presAssocID="{E58275B2-2031-41BC-A112-3BD76360DBA6}" presName="aSpace2" presStyleCnt="0"/>
      <dgm:spPr/>
    </dgm:pt>
    <dgm:pt modelId="{24EE4BAD-8B03-4394-A518-3D3E79F87550}" type="pres">
      <dgm:prSet presAssocID="{897D8B02-B3D4-4C44-8B08-3A610E8CED2E}" presName="childNode" presStyleLbl="node1" presStyleIdx="2" presStyleCnt="16">
        <dgm:presLayoutVars>
          <dgm:bulletEnabled val="1"/>
        </dgm:presLayoutVars>
      </dgm:prSet>
      <dgm:spPr/>
    </dgm:pt>
    <dgm:pt modelId="{4CCD85F2-4B42-4678-98EE-E67E485AFF64}" type="pres">
      <dgm:prSet presAssocID="{897D8B02-B3D4-4C44-8B08-3A610E8CED2E}" presName="aSpace2" presStyleCnt="0"/>
      <dgm:spPr/>
    </dgm:pt>
    <dgm:pt modelId="{B3AFB48A-7B06-4263-86E1-33777DA38E25}" type="pres">
      <dgm:prSet presAssocID="{8AFE60A7-CD16-4F68-A41E-BE30D85BDA66}" presName="childNode" presStyleLbl="node1" presStyleIdx="3" presStyleCnt="16">
        <dgm:presLayoutVars>
          <dgm:bulletEnabled val="1"/>
        </dgm:presLayoutVars>
      </dgm:prSet>
      <dgm:spPr/>
    </dgm:pt>
    <dgm:pt modelId="{C2EFC0A2-403F-470E-A9DD-50257C1F9089}" type="pres">
      <dgm:prSet presAssocID="{451D2C87-468A-4EC3-9E6A-06DA5F1404CF}" presName="aSpace" presStyleCnt="0"/>
      <dgm:spPr/>
    </dgm:pt>
    <dgm:pt modelId="{26A0F27E-DE52-4074-A276-664245FB3FA4}" type="pres">
      <dgm:prSet presAssocID="{010899EC-32CB-4F0E-9F67-6FED35153442}" presName="compNode" presStyleCnt="0"/>
      <dgm:spPr/>
    </dgm:pt>
    <dgm:pt modelId="{61380FD5-390D-4AC6-83D4-C855DF57ED40}" type="pres">
      <dgm:prSet presAssocID="{010899EC-32CB-4F0E-9F67-6FED35153442}" presName="aNode" presStyleLbl="bgShp" presStyleIdx="1" presStyleCnt="5"/>
      <dgm:spPr/>
    </dgm:pt>
    <dgm:pt modelId="{C660061A-A2EB-43FA-8CF6-A46A3D7197F1}" type="pres">
      <dgm:prSet presAssocID="{010899EC-32CB-4F0E-9F67-6FED35153442}" presName="textNode" presStyleLbl="bgShp" presStyleIdx="1" presStyleCnt="5"/>
      <dgm:spPr/>
    </dgm:pt>
    <dgm:pt modelId="{17295646-78B0-4545-9E58-918BCB07C56F}" type="pres">
      <dgm:prSet presAssocID="{010899EC-32CB-4F0E-9F67-6FED35153442}" presName="compChildNode" presStyleCnt="0"/>
      <dgm:spPr/>
    </dgm:pt>
    <dgm:pt modelId="{ADA6592B-58D8-4F02-8B39-9D5BBECC9EA4}" type="pres">
      <dgm:prSet presAssocID="{010899EC-32CB-4F0E-9F67-6FED35153442}" presName="theInnerList" presStyleCnt="0"/>
      <dgm:spPr/>
    </dgm:pt>
    <dgm:pt modelId="{65CAA988-D56B-40B0-BC5A-6E379F0ED11D}" type="pres">
      <dgm:prSet presAssocID="{77C0D142-0DBC-4F71-8717-84A0C465C084}" presName="childNode" presStyleLbl="node1" presStyleIdx="4" presStyleCnt="16">
        <dgm:presLayoutVars>
          <dgm:bulletEnabled val="1"/>
        </dgm:presLayoutVars>
      </dgm:prSet>
      <dgm:spPr/>
    </dgm:pt>
    <dgm:pt modelId="{72ADAC86-639E-4B14-90D4-3ABD86314D18}" type="pres">
      <dgm:prSet presAssocID="{77C0D142-0DBC-4F71-8717-84A0C465C084}" presName="aSpace2" presStyleCnt="0"/>
      <dgm:spPr/>
    </dgm:pt>
    <dgm:pt modelId="{1BAAC86C-A833-4D91-BAE3-0B3A2DE6EAC1}" type="pres">
      <dgm:prSet presAssocID="{3B21383F-6969-40F7-A776-CE96F97AF90B}" presName="childNode" presStyleLbl="node1" presStyleIdx="5" presStyleCnt="16">
        <dgm:presLayoutVars>
          <dgm:bulletEnabled val="1"/>
        </dgm:presLayoutVars>
      </dgm:prSet>
      <dgm:spPr/>
    </dgm:pt>
    <dgm:pt modelId="{E1EC38A2-4DA6-446A-B39D-B1EC80DE0694}" type="pres">
      <dgm:prSet presAssocID="{3B21383F-6969-40F7-A776-CE96F97AF90B}" presName="aSpace2" presStyleCnt="0"/>
      <dgm:spPr/>
    </dgm:pt>
    <dgm:pt modelId="{31123F96-2F4E-43D3-82AC-026415FD325C}" type="pres">
      <dgm:prSet presAssocID="{F15E1A33-18DE-4ABC-9B30-8E6B5B9F2036}" presName="childNode" presStyleLbl="node1" presStyleIdx="6" presStyleCnt="16">
        <dgm:presLayoutVars>
          <dgm:bulletEnabled val="1"/>
        </dgm:presLayoutVars>
      </dgm:prSet>
      <dgm:spPr/>
    </dgm:pt>
    <dgm:pt modelId="{A4362042-C4C7-4C4E-B47C-FAC804C3088A}" type="pres">
      <dgm:prSet presAssocID="{010899EC-32CB-4F0E-9F67-6FED35153442}" presName="aSpace" presStyleCnt="0"/>
      <dgm:spPr/>
    </dgm:pt>
    <dgm:pt modelId="{36415896-1171-4DD4-BE79-5B6EA2C3A8F7}" type="pres">
      <dgm:prSet presAssocID="{1FA0A801-13D4-4727-A14E-34489901F108}" presName="compNode" presStyleCnt="0"/>
      <dgm:spPr/>
    </dgm:pt>
    <dgm:pt modelId="{F1FBF3A5-82E5-44AE-A106-94065CA22160}" type="pres">
      <dgm:prSet presAssocID="{1FA0A801-13D4-4727-A14E-34489901F108}" presName="aNode" presStyleLbl="bgShp" presStyleIdx="2" presStyleCnt="5"/>
      <dgm:spPr/>
    </dgm:pt>
    <dgm:pt modelId="{C4427F06-7443-4B97-A4DE-89061FCA68DE}" type="pres">
      <dgm:prSet presAssocID="{1FA0A801-13D4-4727-A14E-34489901F108}" presName="textNode" presStyleLbl="bgShp" presStyleIdx="2" presStyleCnt="5"/>
      <dgm:spPr/>
    </dgm:pt>
    <dgm:pt modelId="{0634666B-623E-44B1-8AB4-2495FABBCC73}" type="pres">
      <dgm:prSet presAssocID="{1FA0A801-13D4-4727-A14E-34489901F108}" presName="compChildNode" presStyleCnt="0"/>
      <dgm:spPr/>
    </dgm:pt>
    <dgm:pt modelId="{B1493EC2-F5BA-4D52-A66D-F73E99A7894B}" type="pres">
      <dgm:prSet presAssocID="{1FA0A801-13D4-4727-A14E-34489901F108}" presName="theInnerList" presStyleCnt="0"/>
      <dgm:spPr/>
    </dgm:pt>
    <dgm:pt modelId="{F4BAA8FC-1388-4BFD-A0D3-D2FED5504F58}" type="pres">
      <dgm:prSet presAssocID="{AA92AC75-B8F5-4122-AA44-7EBB0C9CDA68}" presName="childNode" presStyleLbl="node1" presStyleIdx="7" presStyleCnt="16">
        <dgm:presLayoutVars>
          <dgm:bulletEnabled val="1"/>
        </dgm:presLayoutVars>
      </dgm:prSet>
      <dgm:spPr/>
    </dgm:pt>
    <dgm:pt modelId="{98A7624B-BA79-4FB9-B3BA-0405C340E5A8}" type="pres">
      <dgm:prSet presAssocID="{AA92AC75-B8F5-4122-AA44-7EBB0C9CDA68}" presName="aSpace2" presStyleCnt="0"/>
      <dgm:spPr/>
    </dgm:pt>
    <dgm:pt modelId="{0F9A0951-8635-4522-8E56-D80C2CF7B184}" type="pres">
      <dgm:prSet presAssocID="{2709FBD7-0609-47F0-88EF-36445EC565A2}" presName="childNode" presStyleLbl="node1" presStyleIdx="8" presStyleCnt="16">
        <dgm:presLayoutVars>
          <dgm:bulletEnabled val="1"/>
        </dgm:presLayoutVars>
      </dgm:prSet>
      <dgm:spPr/>
    </dgm:pt>
    <dgm:pt modelId="{CC81CCD6-9D73-413A-BBC3-F6627E59AA7D}" type="pres">
      <dgm:prSet presAssocID="{1FA0A801-13D4-4727-A14E-34489901F108}" presName="aSpace" presStyleCnt="0"/>
      <dgm:spPr/>
    </dgm:pt>
    <dgm:pt modelId="{B6F0DD83-8C69-4785-BF03-4322E446492E}" type="pres">
      <dgm:prSet presAssocID="{643C8BB5-7B84-453A-9B3B-DE14DF169057}" presName="compNode" presStyleCnt="0"/>
      <dgm:spPr/>
    </dgm:pt>
    <dgm:pt modelId="{11951158-490C-45D7-9892-E7D709E64C06}" type="pres">
      <dgm:prSet presAssocID="{643C8BB5-7B84-453A-9B3B-DE14DF169057}" presName="aNode" presStyleLbl="bgShp" presStyleIdx="3" presStyleCnt="5"/>
      <dgm:spPr/>
    </dgm:pt>
    <dgm:pt modelId="{5E2A41F4-E9EE-4337-AF07-811EA6F22029}" type="pres">
      <dgm:prSet presAssocID="{643C8BB5-7B84-453A-9B3B-DE14DF169057}" presName="textNode" presStyleLbl="bgShp" presStyleIdx="3" presStyleCnt="5"/>
      <dgm:spPr/>
    </dgm:pt>
    <dgm:pt modelId="{4CCD72FB-A59C-4796-BB5F-6189C711CBD4}" type="pres">
      <dgm:prSet presAssocID="{643C8BB5-7B84-453A-9B3B-DE14DF169057}" presName="compChildNode" presStyleCnt="0"/>
      <dgm:spPr/>
    </dgm:pt>
    <dgm:pt modelId="{27821F06-B13F-4D09-8102-AF5F93084788}" type="pres">
      <dgm:prSet presAssocID="{643C8BB5-7B84-453A-9B3B-DE14DF169057}" presName="theInnerList" presStyleCnt="0"/>
      <dgm:spPr/>
    </dgm:pt>
    <dgm:pt modelId="{1BF42BD7-CDC2-480F-B496-26CB7A6C89B2}" type="pres">
      <dgm:prSet presAssocID="{F565464F-D5B8-415D-B312-CE304E767FEC}" presName="childNode" presStyleLbl="node1" presStyleIdx="9" presStyleCnt="16">
        <dgm:presLayoutVars>
          <dgm:bulletEnabled val="1"/>
        </dgm:presLayoutVars>
      </dgm:prSet>
      <dgm:spPr/>
    </dgm:pt>
    <dgm:pt modelId="{11657169-E8F2-4085-8EBE-4892862CCE6D}" type="pres">
      <dgm:prSet presAssocID="{F565464F-D5B8-415D-B312-CE304E767FEC}" presName="aSpace2" presStyleCnt="0"/>
      <dgm:spPr/>
    </dgm:pt>
    <dgm:pt modelId="{9CCC3EE2-10EE-4136-9B5D-4DFC64FBCB21}" type="pres">
      <dgm:prSet presAssocID="{2530D118-1826-4ECC-AC17-F346C9F759CE}" presName="childNode" presStyleLbl="node1" presStyleIdx="10" presStyleCnt="16">
        <dgm:presLayoutVars>
          <dgm:bulletEnabled val="1"/>
        </dgm:presLayoutVars>
      </dgm:prSet>
      <dgm:spPr/>
    </dgm:pt>
    <dgm:pt modelId="{BA34B4AD-0EED-4D64-8B56-7235AB9D5630}" type="pres">
      <dgm:prSet presAssocID="{2530D118-1826-4ECC-AC17-F346C9F759CE}" presName="aSpace2" presStyleCnt="0"/>
      <dgm:spPr/>
    </dgm:pt>
    <dgm:pt modelId="{4A10A3D5-5C56-4D3C-8CC4-C48A5912BC87}" type="pres">
      <dgm:prSet presAssocID="{A7EF2C60-35EC-4FD7-BCF2-B59969B46FC5}" presName="childNode" presStyleLbl="node1" presStyleIdx="11" presStyleCnt="16">
        <dgm:presLayoutVars>
          <dgm:bulletEnabled val="1"/>
        </dgm:presLayoutVars>
      </dgm:prSet>
      <dgm:spPr/>
    </dgm:pt>
    <dgm:pt modelId="{5A023093-1FC2-4BE2-A829-CEA30CBC04A5}" type="pres">
      <dgm:prSet presAssocID="{A7EF2C60-35EC-4FD7-BCF2-B59969B46FC5}" presName="aSpace2" presStyleCnt="0"/>
      <dgm:spPr/>
    </dgm:pt>
    <dgm:pt modelId="{30DF376A-5189-4476-A06B-9E7C1FC0C429}" type="pres">
      <dgm:prSet presAssocID="{8BD5545D-51CA-4E5B-A734-43F48C160D8B}" presName="childNode" presStyleLbl="node1" presStyleIdx="12" presStyleCnt="16">
        <dgm:presLayoutVars>
          <dgm:bulletEnabled val="1"/>
        </dgm:presLayoutVars>
      </dgm:prSet>
      <dgm:spPr/>
    </dgm:pt>
    <dgm:pt modelId="{85FFB1D0-A9EB-4115-B8F9-BFF0472F0505}" type="pres">
      <dgm:prSet presAssocID="{643C8BB5-7B84-453A-9B3B-DE14DF169057}" presName="aSpace" presStyleCnt="0"/>
      <dgm:spPr/>
    </dgm:pt>
    <dgm:pt modelId="{673BF03C-EA81-4636-8E2C-D0F470C305BC}" type="pres">
      <dgm:prSet presAssocID="{DD75A383-6616-4CB3-8577-C0DC859BA41F}" presName="compNode" presStyleCnt="0"/>
      <dgm:spPr/>
    </dgm:pt>
    <dgm:pt modelId="{C3768FB8-87E6-4E8A-93BE-56B14764731F}" type="pres">
      <dgm:prSet presAssocID="{DD75A383-6616-4CB3-8577-C0DC859BA41F}" presName="aNode" presStyleLbl="bgShp" presStyleIdx="4" presStyleCnt="5"/>
      <dgm:spPr/>
    </dgm:pt>
    <dgm:pt modelId="{B60AF89E-5217-46DD-8A2B-935373166734}" type="pres">
      <dgm:prSet presAssocID="{DD75A383-6616-4CB3-8577-C0DC859BA41F}" presName="textNode" presStyleLbl="bgShp" presStyleIdx="4" presStyleCnt="5"/>
      <dgm:spPr/>
    </dgm:pt>
    <dgm:pt modelId="{E31AD682-F0B2-4DC8-A190-4AB6846EC507}" type="pres">
      <dgm:prSet presAssocID="{DD75A383-6616-4CB3-8577-C0DC859BA41F}" presName="compChildNode" presStyleCnt="0"/>
      <dgm:spPr/>
    </dgm:pt>
    <dgm:pt modelId="{275CB91A-88FB-472E-A56A-D69AD86818A5}" type="pres">
      <dgm:prSet presAssocID="{DD75A383-6616-4CB3-8577-C0DC859BA41F}" presName="theInnerList" presStyleCnt="0"/>
      <dgm:spPr/>
    </dgm:pt>
    <dgm:pt modelId="{E31687C1-EFA2-4620-87BA-BD85E8E82857}" type="pres">
      <dgm:prSet presAssocID="{B0DC66CE-C9F9-437B-878E-6559BD04D4AB}" presName="childNode" presStyleLbl="node1" presStyleIdx="13" presStyleCnt="16">
        <dgm:presLayoutVars>
          <dgm:bulletEnabled val="1"/>
        </dgm:presLayoutVars>
      </dgm:prSet>
      <dgm:spPr/>
    </dgm:pt>
    <dgm:pt modelId="{B0844DCE-C724-4440-86D2-BD24B5B624DB}" type="pres">
      <dgm:prSet presAssocID="{B0DC66CE-C9F9-437B-878E-6559BD04D4AB}" presName="aSpace2" presStyleCnt="0"/>
      <dgm:spPr/>
    </dgm:pt>
    <dgm:pt modelId="{07C8FE0A-D1EC-48C3-8FD6-A820F694FFFC}" type="pres">
      <dgm:prSet presAssocID="{078003ED-8C8C-4A79-804E-B5FAE0BB6763}" presName="childNode" presStyleLbl="node1" presStyleIdx="14" presStyleCnt="16">
        <dgm:presLayoutVars>
          <dgm:bulletEnabled val="1"/>
        </dgm:presLayoutVars>
      </dgm:prSet>
      <dgm:spPr/>
    </dgm:pt>
    <dgm:pt modelId="{D510F7E1-5933-4C70-8F2F-EB872ED4AB21}" type="pres">
      <dgm:prSet presAssocID="{078003ED-8C8C-4A79-804E-B5FAE0BB6763}" presName="aSpace2" presStyleCnt="0"/>
      <dgm:spPr/>
    </dgm:pt>
    <dgm:pt modelId="{F1D559EB-DF2B-49B5-94A5-AFB5518A3D8A}" type="pres">
      <dgm:prSet presAssocID="{30EA9BC7-2FD1-476C-8BD1-BB419529CB7C}" presName="childNode" presStyleLbl="node1" presStyleIdx="15" presStyleCnt="16">
        <dgm:presLayoutVars>
          <dgm:bulletEnabled val="1"/>
        </dgm:presLayoutVars>
      </dgm:prSet>
      <dgm:spPr/>
    </dgm:pt>
  </dgm:ptLst>
  <dgm:cxnLst>
    <dgm:cxn modelId="{DFE24F03-C028-429F-8A44-9D3B23C55494}" srcId="{010899EC-32CB-4F0E-9F67-6FED35153442}" destId="{77C0D142-0DBC-4F71-8717-84A0C465C084}" srcOrd="0" destOrd="0" parTransId="{5FD9C3E3-DD61-4B6D-B224-9626D2AA2A8C}" sibTransId="{163374EA-8408-46A1-A7B0-C81C133EDE22}"/>
    <dgm:cxn modelId="{7EC55F1C-E651-4B0D-99FE-F7936D6662A6}" srcId="{643C8BB5-7B84-453A-9B3B-DE14DF169057}" destId="{2530D118-1826-4ECC-AC17-F346C9F759CE}" srcOrd="1" destOrd="0" parTransId="{94576C6B-8FD0-440C-B874-480441928605}" sibTransId="{8E9C6B65-075A-45CF-BA59-04EE5B3C838D}"/>
    <dgm:cxn modelId="{D5B31922-FA4F-4F0F-A419-CC0FB7907B08}" srcId="{AFE226F4-81EB-44E4-9A05-5DA61B6FCBEA}" destId="{1FA0A801-13D4-4727-A14E-34489901F108}" srcOrd="2" destOrd="0" parTransId="{1F6E6358-55A2-4E77-A84A-CCBC1B679000}" sibTransId="{5096507C-F538-453D-BB60-9D8FF56CD289}"/>
    <dgm:cxn modelId="{3C033022-553D-4B82-BF42-8921CE50CF64}" type="presOf" srcId="{8BD5545D-51CA-4E5B-A734-43F48C160D8B}" destId="{30DF376A-5189-4476-A06B-9E7C1FC0C429}" srcOrd="0" destOrd="0" presId="urn:microsoft.com/office/officeart/2005/8/layout/lProcess2"/>
    <dgm:cxn modelId="{8C5FAC25-1528-4EAF-A5F5-4F7D8384CC2B}" type="presOf" srcId="{3B21383F-6969-40F7-A776-CE96F97AF90B}" destId="{1BAAC86C-A833-4D91-BAE3-0B3A2DE6EAC1}" srcOrd="0" destOrd="0" presId="urn:microsoft.com/office/officeart/2005/8/layout/lProcess2"/>
    <dgm:cxn modelId="{A1240A28-D0E3-4C35-BDA2-B7C09CBBAD16}" srcId="{643C8BB5-7B84-453A-9B3B-DE14DF169057}" destId="{A7EF2C60-35EC-4FD7-BCF2-B59969B46FC5}" srcOrd="2" destOrd="0" parTransId="{CBA203F3-7F50-4AE5-955A-2E5448C0CC0B}" sibTransId="{A028440D-AA56-436D-BED5-9AF1EC8A2FC9}"/>
    <dgm:cxn modelId="{F2DFAF2D-255E-45A3-BBB7-2A73895CD5EA}" type="presOf" srcId="{AA92AC75-B8F5-4122-AA44-7EBB0C9CDA68}" destId="{F4BAA8FC-1388-4BFD-A0D3-D2FED5504F58}" srcOrd="0" destOrd="0" presId="urn:microsoft.com/office/officeart/2005/8/layout/lProcess2"/>
    <dgm:cxn modelId="{F3906841-6C0A-4C2C-9C2D-0D6A29AD2A35}" type="presOf" srcId="{DD75A383-6616-4CB3-8577-C0DC859BA41F}" destId="{B60AF89E-5217-46DD-8A2B-935373166734}" srcOrd="1" destOrd="0" presId="urn:microsoft.com/office/officeart/2005/8/layout/lProcess2"/>
    <dgm:cxn modelId="{4F9F3663-A902-4A91-A3D7-5BB1D4B7AECA}" srcId="{DD75A383-6616-4CB3-8577-C0DC859BA41F}" destId="{B0DC66CE-C9F9-437B-878E-6559BD04D4AB}" srcOrd="0" destOrd="0" parTransId="{C35D22E6-95EB-465B-BE60-6E17AD5A7C9C}" sibTransId="{B2207FD3-727E-4AEE-92F3-51DE58B5634F}"/>
    <dgm:cxn modelId="{1470AB6B-806F-40E2-A166-9F2A6B75D811}" srcId="{1FA0A801-13D4-4727-A14E-34489901F108}" destId="{AA92AC75-B8F5-4122-AA44-7EBB0C9CDA68}" srcOrd="0" destOrd="0" parTransId="{E73B1027-3E46-4C19-8E32-AF543F9D4FCC}" sibTransId="{8C54285A-CC8B-4B89-BFA2-9DA773F05319}"/>
    <dgm:cxn modelId="{3E8B4E6E-EF8A-49A5-A60F-9104841CB409}" srcId="{451D2C87-468A-4EC3-9E6A-06DA5F1404CF}" destId="{897D8B02-B3D4-4C44-8B08-3A610E8CED2E}" srcOrd="2" destOrd="0" parTransId="{C97AFB60-8F4E-462B-8E7D-4E6693396965}" sibTransId="{655B5109-75B8-437F-B51B-3F01AEED5B58}"/>
    <dgm:cxn modelId="{59B8AE50-31AC-4588-A9FC-96B6037ADF3E}" type="presOf" srcId="{E58275B2-2031-41BC-A112-3BD76360DBA6}" destId="{C76A48F0-B144-4972-8945-41344C684D46}" srcOrd="0" destOrd="0" presId="urn:microsoft.com/office/officeart/2005/8/layout/lProcess2"/>
    <dgm:cxn modelId="{E05ED870-0197-4668-B6C3-EC2EEEE9E60B}" srcId="{643C8BB5-7B84-453A-9B3B-DE14DF169057}" destId="{8BD5545D-51CA-4E5B-A734-43F48C160D8B}" srcOrd="3" destOrd="0" parTransId="{4F4A09BD-01D9-4C90-AD55-4D973FF026A0}" sibTransId="{11680371-C5E2-4211-9599-20386DE1E642}"/>
    <dgm:cxn modelId="{0390D053-5377-47EB-81BA-734BBA68E1D7}" type="presOf" srcId="{1FA0A801-13D4-4727-A14E-34489901F108}" destId="{F1FBF3A5-82E5-44AE-A106-94065CA22160}" srcOrd="0" destOrd="0" presId="urn:microsoft.com/office/officeart/2005/8/layout/lProcess2"/>
    <dgm:cxn modelId="{30AADF54-8F63-419E-9ED6-71582E115B7D}" type="presOf" srcId="{451D2C87-468A-4EC3-9E6A-06DA5F1404CF}" destId="{240365D7-5DAB-43BF-88A8-D3A2E539DA25}" srcOrd="0" destOrd="0" presId="urn:microsoft.com/office/officeart/2005/8/layout/lProcess2"/>
    <dgm:cxn modelId="{88B29858-2FB5-4D10-8E22-91859F869FFD}" srcId="{010899EC-32CB-4F0E-9F67-6FED35153442}" destId="{3B21383F-6969-40F7-A776-CE96F97AF90B}" srcOrd="1" destOrd="0" parTransId="{740ABD1F-D1AF-4F87-AED0-8374014BA87A}" sibTransId="{77B73E83-B1DD-4E60-908E-D54DE6AD86EC}"/>
    <dgm:cxn modelId="{DBAD9A7D-CDDE-428E-946E-5DCD00A67190}" type="presOf" srcId="{010899EC-32CB-4F0E-9F67-6FED35153442}" destId="{C660061A-A2EB-43FA-8CF6-A46A3D7197F1}" srcOrd="1" destOrd="0" presId="urn:microsoft.com/office/officeart/2005/8/layout/lProcess2"/>
    <dgm:cxn modelId="{150CEA7F-D122-4D1E-8E6A-2BC044520558}" type="presOf" srcId="{643C8BB5-7B84-453A-9B3B-DE14DF169057}" destId="{5E2A41F4-E9EE-4337-AF07-811EA6F22029}" srcOrd="1" destOrd="0" presId="urn:microsoft.com/office/officeart/2005/8/layout/lProcess2"/>
    <dgm:cxn modelId="{D716B780-228C-42C2-95B8-2E8A89A8C40A}" srcId="{451D2C87-468A-4EC3-9E6A-06DA5F1404CF}" destId="{8AFE60A7-CD16-4F68-A41E-BE30D85BDA66}" srcOrd="3" destOrd="0" parTransId="{7BC50C8D-3213-4769-A0A9-9B1A98F72B93}" sibTransId="{1AAB9192-8C40-414D-82CC-AD23AB354B79}"/>
    <dgm:cxn modelId="{70C8B989-0931-4AEF-A291-18B2878E4224}" type="presOf" srcId="{77C0D142-0DBC-4F71-8717-84A0C465C084}" destId="{65CAA988-D56B-40B0-BC5A-6E379F0ED11D}" srcOrd="0" destOrd="0" presId="urn:microsoft.com/office/officeart/2005/8/layout/lProcess2"/>
    <dgm:cxn modelId="{293C5F8B-314E-42CA-8FAC-01C87C9D32F6}" type="presOf" srcId="{06561F64-3DA8-43AA-A639-12914409E35A}" destId="{6934F088-E01C-4C1D-A47F-A7815E8F557A}" srcOrd="0" destOrd="0" presId="urn:microsoft.com/office/officeart/2005/8/layout/lProcess2"/>
    <dgm:cxn modelId="{8738628D-8922-4B33-BE7D-F2311C8565D1}" srcId="{643C8BB5-7B84-453A-9B3B-DE14DF169057}" destId="{F565464F-D5B8-415D-B312-CE304E767FEC}" srcOrd="0" destOrd="0" parTransId="{02C9789E-A0E8-4D81-ACE3-278A7C1B9C41}" sibTransId="{A12E83A6-2547-4C90-A800-DBB5E9C7B886}"/>
    <dgm:cxn modelId="{DD065998-4150-4AD6-8316-AD2AF0717206}" type="presOf" srcId="{8AFE60A7-CD16-4F68-A41E-BE30D85BDA66}" destId="{B3AFB48A-7B06-4263-86E1-33777DA38E25}" srcOrd="0" destOrd="0" presId="urn:microsoft.com/office/officeart/2005/8/layout/lProcess2"/>
    <dgm:cxn modelId="{FAE0C79B-D8A3-4A70-804B-6D6DC357E861}" type="presOf" srcId="{30EA9BC7-2FD1-476C-8BD1-BB419529CB7C}" destId="{F1D559EB-DF2B-49B5-94A5-AFB5518A3D8A}" srcOrd="0" destOrd="0" presId="urn:microsoft.com/office/officeart/2005/8/layout/lProcess2"/>
    <dgm:cxn modelId="{7229D69C-D2F5-4330-8D2A-2866564CAC77}" type="presOf" srcId="{010899EC-32CB-4F0E-9F67-6FED35153442}" destId="{61380FD5-390D-4AC6-83D4-C855DF57ED40}" srcOrd="0" destOrd="0" presId="urn:microsoft.com/office/officeart/2005/8/layout/lProcess2"/>
    <dgm:cxn modelId="{AA77F79E-A024-4C5B-B772-777FD314E037}" srcId="{AFE226F4-81EB-44E4-9A05-5DA61B6FCBEA}" destId="{643C8BB5-7B84-453A-9B3B-DE14DF169057}" srcOrd="3" destOrd="0" parTransId="{48C23A24-CEB1-4EF9-8AC6-3D96E7D997AE}" sibTransId="{DD9B4A02-670B-4605-ACE5-EC50F6B1A4F8}"/>
    <dgm:cxn modelId="{12FB8BA6-59B2-4740-851A-0144A15E8FFA}" type="presOf" srcId="{B0DC66CE-C9F9-437B-878E-6559BD04D4AB}" destId="{E31687C1-EFA2-4620-87BA-BD85E8E82857}" srcOrd="0" destOrd="0" presId="urn:microsoft.com/office/officeart/2005/8/layout/lProcess2"/>
    <dgm:cxn modelId="{DFAFA8A9-B1D0-4811-9CCD-8A9C6C4BC9A3}" srcId="{451D2C87-468A-4EC3-9E6A-06DA5F1404CF}" destId="{06561F64-3DA8-43AA-A639-12914409E35A}" srcOrd="0" destOrd="0" parTransId="{C0651D49-F5C2-4C61-91E3-0BD9915BE176}" sibTransId="{80F2744C-528C-4DBE-990A-73CBB7575311}"/>
    <dgm:cxn modelId="{EE9E33B2-2FA4-42CA-B7E4-1523BA1DA749}" type="presOf" srcId="{F565464F-D5B8-415D-B312-CE304E767FEC}" destId="{1BF42BD7-CDC2-480F-B496-26CB7A6C89B2}" srcOrd="0" destOrd="0" presId="urn:microsoft.com/office/officeart/2005/8/layout/lProcess2"/>
    <dgm:cxn modelId="{880888B2-F879-4B72-BCB1-7DBBEFDA691A}" type="presOf" srcId="{1FA0A801-13D4-4727-A14E-34489901F108}" destId="{C4427F06-7443-4B97-A4DE-89061FCA68DE}" srcOrd="1" destOrd="0" presId="urn:microsoft.com/office/officeart/2005/8/layout/lProcess2"/>
    <dgm:cxn modelId="{6F4E5CBE-E993-46FC-9AB2-5B03CE84D384}" type="presOf" srcId="{2709FBD7-0609-47F0-88EF-36445EC565A2}" destId="{0F9A0951-8635-4522-8E56-D80C2CF7B184}" srcOrd="0" destOrd="0" presId="urn:microsoft.com/office/officeart/2005/8/layout/lProcess2"/>
    <dgm:cxn modelId="{C6D2B7C4-2E9A-4B01-9D46-34E17B44D24D}" type="presOf" srcId="{451D2C87-468A-4EC3-9E6A-06DA5F1404CF}" destId="{E657442D-CFEA-41E8-8239-37CFE6803C82}" srcOrd="1" destOrd="0" presId="urn:microsoft.com/office/officeart/2005/8/layout/lProcess2"/>
    <dgm:cxn modelId="{A7CD00C5-CB66-49E0-9CD9-FA483E66ED92}" type="presOf" srcId="{078003ED-8C8C-4A79-804E-B5FAE0BB6763}" destId="{07C8FE0A-D1EC-48C3-8FD6-A820F694FFFC}" srcOrd="0" destOrd="0" presId="urn:microsoft.com/office/officeart/2005/8/layout/lProcess2"/>
    <dgm:cxn modelId="{E2E416C5-351A-4D72-9816-C0B5EEFDFCD8}" type="presOf" srcId="{897D8B02-B3D4-4C44-8B08-3A610E8CED2E}" destId="{24EE4BAD-8B03-4394-A518-3D3E79F87550}" srcOrd="0" destOrd="0" presId="urn:microsoft.com/office/officeart/2005/8/layout/lProcess2"/>
    <dgm:cxn modelId="{C0849DC7-BC2B-4378-98B2-33223B004EC2}" type="presOf" srcId="{A7EF2C60-35EC-4FD7-BCF2-B59969B46FC5}" destId="{4A10A3D5-5C56-4D3C-8CC4-C48A5912BC87}" srcOrd="0" destOrd="0" presId="urn:microsoft.com/office/officeart/2005/8/layout/lProcess2"/>
    <dgm:cxn modelId="{BA0427C8-FCFD-4302-9475-215ECC1CA2F9}" type="presOf" srcId="{DD75A383-6616-4CB3-8577-C0DC859BA41F}" destId="{C3768FB8-87E6-4E8A-93BE-56B14764731F}" srcOrd="0" destOrd="0" presId="urn:microsoft.com/office/officeart/2005/8/layout/lProcess2"/>
    <dgm:cxn modelId="{F261E7C9-525B-4583-9F8F-CFE23BF5B6B7}" srcId="{451D2C87-468A-4EC3-9E6A-06DA5F1404CF}" destId="{E58275B2-2031-41BC-A112-3BD76360DBA6}" srcOrd="1" destOrd="0" parTransId="{A6D1544F-8ADB-4C2B-892D-8E9FAFB984C1}" sibTransId="{897D9CC8-8A51-42C0-B67F-A4FAF435FA52}"/>
    <dgm:cxn modelId="{37D2DCD1-1C6F-4A69-8DFF-8E1969F2E4CC}" srcId="{AFE226F4-81EB-44E4-9A05-5DA61B6FCBEA}" destId="{451D2C87-468A-4EC3-9E6A-06DA5F1404CF}" srcOrd="0" destOrd="0" parTransId="{2A12574B-D688-43EA-9766-08572274495A}" sibTransId="{01C3BB41-65E5-44AF-B452-608EDE57CFA0}"/>
    <dgm:cxn modelId="{5F9650D6-2B20-49D3-B4A5-4F6D60F924C9}" type="presOf" srcId="{F15E1A33-18DE-4ABC-9B30-8E6B5B9F2036}" destId="{31123F96-2F4E-43D3-82AC-026415FD325C}" srcOrd="0" destOrd="0" presId="urn:microsoft.com/office/officeart/2005/8/layout/lProcess2"/>
    <dgm:cxn modelId="{392117D7-2473-46DD-963D-2C178B5E424B}" srcId="{010899EC-32CB-4F0E-9F67-6FED35153442}" destId="{F15E1A33-18DE-4ABC-9B30-8E6B5B9F2036}" srcOrd="2" destOrd="0" parTransId="{996F2AD3-A62E-45DD-AF06-29FDDA7B8D95}" sibTransId="{DFD2BF47-3C62-454B-9838-72E86E2E26D3}"/>
    <dgm:cxn modelId="{6DA7FDD8-2857-4597-B293-6830477A1EF4}" type="presOf" srcId="{AFE226F4-81EB-44E4-9A05-5DA61B6FCBEA}" destId="{8DCB2DC2-E9EE-4F55-9686-F8C7D3504D61}" srcOrd="0" destOrd="0" presId="urn:microsoft.com/office/officeart/2005/8/layout/lProcess2"/>
    <dgm:cxn modelId="{C340E1DB-50FC-4529-9DE5-3A5256FC604E}" srcId="{AFE226F4-81EB-44E4-9A05-5DA61B6FCBEA}" destId="{DD75A383-6616-4CB3-8577-C0DC859BA41F}" srcOrd="4" destOrd="0" parTransId="{F8B28A32-5C2F-49E6-B76D-3B00F3F661D4}" sibTransId="{65C161F2-7849-4C04-923B-E4FC25CA03E8}"/>
    <dgm:cxn modelId="{2B1199E2-1355-4807-A6C5-59A867877DAD}" srcId="{1FA0A801-13D4-4727-A14E-34489901F108}" destId="{2709FBD7-0609-47F0-88EF-36445EC565A2}" srcOrd="1" destOrd="0" parTransId="{DE266F6A-8872-4727-8018-ED2C10205A83}" sibTransId="{447E6D93-07F2-4113-8783-2792F03701D0}"/>
    <dgm:cxn modelId="{F2181CEB-B883-42C5-A4E7-A932DB28E116}" srcId="{DD75A383-6616-4CB3-8577-C0DC859BA41F}" destId="{30EA9BC7-2FD1-476C-8BD1-BB419529CB7C}" srcOrd="2" destOrd="0" parTransId="{6F66D8AF-D400-408F-A733-FAA4CF1F91E0}" sibTransId="{93AF5071-5A60-49DD-B4CC-C97A26A468A3}"/>
    <dgm:cxn modelId="{5FFF54EB-FA31-409A-A0DD-21A454E58327}" type="presOf" srcId="{2530D118-1826-4ECC-AC17-F346C9F759CE}" destId="{9CCC3EE2-10EE-4136-9B5D-4DFC64FBCB21}" srcOrd="0" destOrd="0" presId="urn:microsoft.com/office/officeart/2005/8/layout/lProcess2"/>
    <dgm:cxn modelId="{AF299AEC-921D-4C7F-B77F-A225808BBECE}" type="presOf" srcId="{643C8BB5-7B84-453A-9B3B-DE14DF169057}" destId="{11951158-490C-45D7-9892-E7D709E64C06}" srcOrd="0" destOrd="0" presId="urn:microsoft.com/office/officeart/2005/8/layout/lProcess2"/>
    <dgm:cxn modelId="{B055FBFA-2566-4BDC-AD61-9A04B35FCDE7}" srcId="{DD75A383-6616-4CB3-8577-C0DC859BA41F}" destId="{078003ED-8C8C-4A79-804E-B5FAE0BB6763}" srcOrd="1" destOrd="0" parTransId="{47CA7676-88B0-4FB6-B52E-2E37FEACF732}" sibTransId="{0D67B387-04E4-4446-9228-5B70CFDA4C6B}"/>
    <dgm:cxn modelId="{F9D750FE-F37E-49D6-95AA-A6420E9FDF6B}" srcId="{AFE226F4-81EB-44E4-9A05-5DA61B6FCBEA}" destId="{010899EC-32CB-4F0E-9F67-6FED35153442}" srcOrd="1" destOrd="0" parTransId="{7E0565AF-CD0C-4E20-8CF0-8AEC255264CA}" sibTransId="{6D409256-115D-4C2B-B3CB-80D01719C97F}"/>
    <dgm:cxn modelId="{0A98F794-6E77-41B7-A77B-2A6A78B04B44}" type="presParOf" srcId="{8DCB2DC2-E9EE-4F55-9686-F8C7D3504D61}" destId="{A81FE93F-D3D1-4BB3-A5CB-319C3AF68B02}" srcOrd="0" destOrd="0" presId="urn:microsoft.com/office/officeart/2005/8/layout/lProcess2"/>
    <dgm:cxn modelId="{F0AD02EE-E355-416D-8B22-94C22E81B385}" type="presParOf" srcId="{A81FE93F-D3D1-4BB3-A5CB-319C3AF68B02}" destId="{240365D7-5DAB-43BF-88A8-D3A2E539DA25}" srcOrd="0" destOrd="0" presId="urn:microsoft.com/office/officeart/2005/8/layout/lProcess2"/>
    <dgm:cxn modelId="{61B7B378-B4DA-435E-A3F7-09C8869A6181}" type="presParOf" srcId="{A81FE93F-D3D1-4BB3-A5CB-319C3AF68B02}" destId="{E657442D-CFEA-41E8-8239-37CFE6803C82}" srcOrd="1" destOrd="0" presId="urn:microsoft.com/office/officeart/2005/8/layout/lProcess2"/>
    <dgm:cxn modelId="{5E8F45EC-BF41-421E-A72D-DD4B1B373430}" type="presParOf" srcId="{A81FE93F-D3D1-4BB3-A5CB-319C3AF68B02}" destId="{860CE468-F7BA-491B-AB77-5B852111FA07}" srcOrd="2" destOrd="0" presId="urn:microsoft.com/office/officeart/2005/8/layout/lProcess2"/>
    <dgm:cxn modelId="{47BE6A24-56E2-44A8-96B8-FEE0384BD40B}" type="presParOf" srcId="{860CE468-F7BA-491B-AB77-5B852111FA07}" destId="{5B0901D7-9D2F-4AA0-A836-19A08EDAB2B0}" srcOrd="0" destOrd="0" presId="urn:microsoft.com/office/officeart/2005/8/layout/lProcess2"/>
    <dgm:cxn modelId="{C9418B4B-D863-4E24-8F82-C33D777ADF9A}" type="presParOf" srcId="{5B0901D7-9D2F-4AA0-A836-19A08EDAB2B0}" destId="{6934F088-E01C-4C1D-A47F-A7815E8F557A}" srcOrd="0" destOrd="0" presId="urn:microsoft.com/office/officeart/2005/8/layout/lProcess2"/>
    <dgm:cxn modelId="{F1B9155B-951B-477D-83AC-683EBB50092B}" type="presParOf" srcId="{5B0901D7-9D2F-4AA0-A836-19A08EDAB2B0}" destId="{FCCEA4BE-0E6F-4ED5-9A94-2B83E2C39494}" srcOrd="1" destOrd="0" presId="urn:microsoft.com/office/officeart/2005/8/layout/lProcess2"/>
    <dgm:cxn modelId="{E0511EB7-CF9F-4DCD-9127-6CD8FBA06925}" type="presParOf" srcId="{5B0901D7-9D2F-4AA0-A836-19A08EDAB2B0}" destId="{C76A48F0-B144-4972-8945-41344C684D46}" srcOrd="2" destOrd="0" presId="urn:microsoft.com/office/officeart/2005/8/layout/lProcess2"/>
    <dgm:cxn modelId="{4C011CB9-5C33-414C-9CFC-C86AF47DB2E1}" type="presParOf" srcId="{5B0901D7-9D2F-4AA0-A836-19A08EDAB2B0}" destId="{65856147-B51A-48F3-A70C-0AC398DA322D}" srcOrd="3" destOrd="0" presId="urn:microsoft.com/office/officeart/2005/8/layout/lProcess2"/>
    <dgm:cxn modelId="{D7337EB9-3115-4158-BE3F-52157F189163}" type="presParOf" srcId="{5B0901D7-9D2F-4AA0-A836-19A08EDAB2B0}" destId="{24EE4BAD-8B03-4394-A518-3D3E79F87550}" srcOrd="4" destOrd="0" presId="urn:microsoft.com/office/officeart/2005/8/layout/lProcess2"/>
    <dgm:cxn modelId="{4BB0139D-3BCD-4D98-9457-FC41E58F7F78}" type="presParOf" srcId="{5B0901D7-9D2F-4AA0-A836-19A08EDAB2B0}" destId="{4CCD85F2-4B42-4678-98EE-E67E485AFF64}" srcOrd="5" destOrd="0" presId="urn:microsoft.com/office/officeart/2005/8/layout/lProcess2"/>
    <dgm:cxn modelId="{33C37E11-08C1-46CB-999A-888BC3E25C08}" type="presParOf" srcId="{5B0901D7-9D2F-4AA0-A836-19A08EDAB2B0}" destId="{B3AFB48A-7B06-4263-86E1-33777DA38E25}" srcOrd="6" destOrd="0" presId="urn:microsoft.com/office/officeart/2005/8/layout/lProcess2"/>
    <dgm:cxn modelId="{A37CF988-3448-4B4A-AFED-68273429FAD6}" type="presParOf" srcId="{8DCB2DC2-E9EE-4F55-9686-F8C7D3504D61}" destId="{C2EFC0A2-403F-470E-A9DD-50257C1F9089}" srcOrd="1" destOrd="0" presId="urn:microsoft.com/office/officeart/2005/8/layout/lProcess2"/>
    <dgm:cxn modelId="{B8D89095-948C-4A80-A0E9-C774B4964D8F}" type="presParOf" srcId="{8DCB2DC2-E9EE-4F55-9686-F8C7D3504D61}" destId="{26A0F27E-DE52-4074-A276-664245FB3FA4}" srcOrd="2" destOrd="0" presId="urn:microsoft.com/office/officeart/2005/8/layout/lProcess2"/>
    <dgm:cxn modelId="{E1D6F4AC-51DB-43B7-A0B0-B5EB6989D169}" type="presParOf" srcId="{26A0F27E-DE52-4074-A276-664245FB3FA4}" destId="{61380FD5-390D-4AC6-83D4-C855DF57ED40}" srcOrd="0" destOrd="0" presId="urn:microsoft.com/office/officeart/2005/8/layout/lProcess2"/>
    <dgm:cxn modelId="{A508639E-418E-4692-95FF-BEC6C7EBFAA4}" type="presParOf" srcId="{26A0F27E-DE52-4074-A276-664245FB3FA4}" destId="{C660061A-A2EB-43FA-8CF6-A46A3D7197F1}" srcOrd="1" destOrd="0" presId="urn:microsoft.com/office/officeart/2005/8/layout/lProcess2"/>
    <dgm:cxn modelId="{6195085A-7963-47F0-9B13-E9CDF0F52F40}" type="presParOf" srcId="{26A0F27E-DE52-4074-A276-664245FB3FA4}" destId="{17295646-78B0-4545-9E58-918BCB07C56F}" srcOrd="2" destOrd="0" presId="urn:microsoft.com/office/officeart/2005/8/layout/lProcess2"/>
    <dgm:cxn modelId="{F42E2277-C7C1-4667-B318-50AF20AAA246}" type="presParOf" srcId="{17295646-78B0-4545-9E58-918BCB07C56F}" destId="{ADA6592B-58D8-4F02-8B39-9D5BBECC9EA4}" srcOrd="0" destOrd="0" presId="urn:microsoft.com/office/officeart/2005/8/layout/lProcess2"/>
    <dgm:cxn modelId="{5B235F8D-1C5C-4676-A37D-4338913C098E}" type="presParOf" srcId="{ADA6592B-58D8-4F02-8B39-9D5BBECC9EA4}" destId="{65CAA988-D56B-40B0-BC5A-6E379F0ED11D}" srcOrd="0" destOrd="0" presId="urn:microsoft.com/office/officeart/2005/8/layout/lProcess2"/>
    <dgm:cxn modelId="{DC944A63-6721-4493-B12E-9558149960D8}" type="presParOf" srcId="{ADA6592B-58D8-4F02-8B39-9D5BBECC9EA4}" destId="{72ADAC86-639E-4B14-90D4-3ABD86314D18}" srcOrd="1" destOrd="0" presId="urn:microsoft.com/office/officeart/2005/8/layout/lProcess2"/>
    <dgm:cxn modelId="{D3674111-F8C8-4258-93E5-47B1B266476F}" type="presParOf" srcId="{ADA6592B-58D8-4F02-8B39-9D5BBECC9EA4}" destId="{1BAAC86C-A833-4D91-BAE3-0B3A2DE6EAC1}" srcOrd="2" destOrd="0" presId="urn:microsoft.com/office/officeart/2005/8/layout/lProcess2"/>
    <dgm:cxn modelId="{B037DFAD-B28F-45B8-BBB3-450375CDFE9F}" type="presParOf" srcId="{ADA6592B-58D8-4F02-8B39-9D5BBECC9EA4}" destId="{E1EC38A2-4DA6-446A-B39D-B1EC80DE0694}" srcOrd="3" destOrd="0" presId="urn:microsoft.com/office/officeart/2005/8/layout/lProcess2"/>
    <dgm:cxn modelId="{BE60112C-64B1-41A3-801D-279FECF42CA3}" type="presParOf" srcId="{ADA6592B-58D8-4F02-8B39-9D5BBECC9EA4}" destId="{31123F96-2F4E-43D3-82AC-026415FD325C}" srcOrd="4" destOrd="0" presId="urn:microsoft.com/office/officeart/2005/8/layout/lProcess2"/>
    <dgm:cxn modelId="{1115A1B1-6919-46BC-81D2-C87FA2057D5E}" type="presParOf" srcId="{8DCB2DC2-E9EE-4F55-9686-F8C7D3504D61}" destId="{A4362042-C4C7-4C4E-B47C-FAC804C3088A}" srcOrd="3" destOrd="0" presId="urn:microsoft.com/office/officeart/2005/8/layout/lProcess2"/>
    <dgm:cxn modelId="{452F8F31-CD60-405E-BACC-987640D1949B}" type="presParOf" srcId="{8DCB2DC2-E9EE-4F55-9686-F8C7D3504D61}" destId="{36415896-1171-4DD4-BE79-5B6EA2C3A8F7}" srcOrd="4" destOrd="0" presId="urn:microsoft.com/office/officeart/2005/8/layout/lProcess2"/>
    <dgm:cxn modelId="{1F1F546B-298D-48AB-8AE2-F231EC8CD229}" type="presParOf" srcId="{36415896-1171-4DD4-BE79-5B6EA2C3A8F7}" destId="{F1FBF3A5-82E5-44AE-A106-94065CA22160}" srcOrd="0" destOrd="0" presId="urn:microsoft.com/office/officeart/2005/8/layout/lProcess2"/>
    <dgm:cxn modelId="{900B3879-2E4C-4BCB-BA79-D3E2D574A821}" type="presParOf" srcId="{36415896-1171-4DD4-BE79-5B6EA2C3A8F7}" destId="{C4427F06-7443-4B97-A4DE-89061FCA68DE}" srcOrd="1" destOrd="0" presId="urn:microsoft.com/office/officeart/2005/8/layout/lProcess2"/>
    <dgm:cxn modelId="{B1C26AA9-C881-4EA0-AC3D-D2F22A3365E1}" type="presParOf" srcId="{36415896-1171-4DD4-BE79-5B6EA2C3A8F7}" destId="{0634666B-623E-44B1-8AB4-2495FABBCC73}" srcOrd="2" destOrd="0" presId="urn:microsoft.com/office/officeart/2005/8/layout/lProcess2"/>
    <dgm:cxn modelId="{E95EB1D9-7729-4E81-941E-F1995605EBE1}" type="presParOf" srcId="{0634666B-623E-44B1-8AB4-2495FABBCC73}" destId="{B1493EC2-F5BA-4D52-A66D-F73E99A7894B}" srcOrd="0" destOrd="0" presId="urn:microsoft.com/office/officeart/2005/8/layout/lProcess2"/>
    <dgm:cxn modelId="{F1B1D30F-8FA4-440B-9AA3-0F51CD6EF475}" type="presParOf" srcId="{B1493EC2-F5BA-4D52-A66D-F73E99A7894B}" destId="{F4BAA8FC-1388-4BFD-A0D3-D2FED5504F58}" srcOrd="0" destOrd="0" presId="urn:microsoft.com/office/officeart/2005/8/layout/lProcess2"/>
    <dgm:cxn modelId="{271C8A86-E4FF-4F3C-9AAB-5A0F60801987}" type="presParOf" srcId="{B1493EC2-F5BA-4D52-A66D-F73E99A7894B}" destId="{98A7624B-BA79-4FB9-B3BA-0405C340E5A8}" srcOrd="1" destOrd="0" presId="urn:microsoft.com/office/officeart/2005/8/layout/lProcess2"/>
    <dgm:cxn modelId="{13D41FB2-2672-43DD-97C2-7C5BA787F8D4}" type="presParOf" srcId="{B1493EC2-F5BA-4D52-A66D-F73E99A7894B}" destId="{0F9A0951-8635-4522-8E56-D80C2CF7B184}" srcOrd="2" destOrd="0" presId="urn:microsoft.com/office/officeart/2005/8/layout/lProcess2"/>
    <dgm:cxn modelId="{3DC3E4CB-A1DC-4CD0-8668-8A3A26141873}" type="presParOf" srcId="{8DCB2DC2-E9EE-4F55-9686-F8C7D3504D61}" destId="{CC81CCD6-9D73-413A-BBC3-F6627E59AA7D}" srcOrd="5" destOrd="0" presId="urn:microsoft.com/office/officeart/2005/8/layout/lProcess2"/>
    <dgm:cxn modelId="{533AAB2B-5783-43EA-9274-513E2F56B7A9}" type="presParOf" srcId="{8DCB2DC2-E9EE-4F55-9686-F8C7D3504D61}" destId="{B6F0DD83-8C69-4785-BF03-4322E446492E}" srcOrd="6" destOrd="0" presId="urn:microsoft.com/office/officeart/2005/8/layout/lProcess2"/>
    <dgm:cxn modelId="{3A295B72-9BE5-4901-9FBD-F4E88DD674DC}" type="presParOf" srcId="{B6F0DD83-8C69-4785-BF03-4322E446492E}" destId="{11951158-490C-45D7-9892-E7D709E64C06}" srcOrd="0" destOrd="0" presId="urn:microsoft.com/office/officeart/2005/8/layout/lProcess2"/>
    <dgm:cxn modelId="{BDD7A3AF-05F2-4EFF-BF0E-ADF0E34E3903}" type="presParOf" srcId="{B6F0DD83-8C69-4785-BF03-4322E446492E}" destId="{5E2A41F4-E9EE-4337-AF07-811EA6F22029}" srcOrd="1" destOrd="0" presId="urn:microsoft.com/office/officeart/2005/8/layout/lProcess2"/>
    <dgm:cxn modelId="{01F397F4-3790-4A73-AB18-A2D845C6698A}" type="presParOf" srcId="{B6F0DD83-8C69-4785-BF03-4322E446492E}" destId="{4CCD72FB-A59C-4796-BB5F-6189C711CBD4}" srcOrd="2" destOrd="0" presId="urn:microsoft.com/office/officeart/2005/8/layout/lProcess2"/>
    <dgm:cxn modelId="{4686A5CE-0BAE-4425-8C26-4A87E018B7AD}" type="presParOf" srcId="{4CCD72FB-A59C-4796-BB5F-6189C711CBD4}" destId="{27821F06-B13F-4D09-8102-AF5F93084788}" srcOrd="0" destOrd="0" presId="urn:microsoft.com/office/officeart/2005/8/layout/lProcess2"/>
    <dgm:cxn modelId="{AE29ACCD-9B6F-4B8F-8D30-EBC0BCF2C864}" type="presParOf" srcId="{27821F06-B13F-4D09-8102-AF5F93084788}" destId="{1BF42BD7-CDC2-480F-B496-26CB7A6C89B2}" srcOrd="0" destOrd="0" presId="urn:microsoft.com/office/officeart/2005/8/layout/lProcess2"/>
    <dgm:cxn modelId="{8BB1E013-0926-4198-BA4E-BA3077AB19E5}" type="presParOf" srcId="{27821F06-B13F-4D09-8102-AF5F93084788}" destId="{11657169-E8F2-4085-8EBE-4892862CCE6D}" srcOrd="1" destOrd="0" presId="urn:microsoft.com/office/officeart/2005/8/layout/lProcess2"/>
    <dgm:cxn modelId="{C211B1D4-5C92-407E-BA09-EA9CF6AD5F45}" type="presParOf" srcId="{27821F06-B13F-4D09-8102-AF5F93084788}" destId="{9CCC3EE2-10EE-4136-9B5D-4DFC64FBCB21}" srcOrd="2" destOrd="0" presId="urn:microsoft.com/office/officeart/2005/8/layout/lProcess2"/>
    <dgm:cxn modelId="{14845FA0-9ADF-40B4-8256-5C04FEE6CFCC}" type="presParOf" srcId="{27821F06-B13F-4D09-8102-AF5F93084788}" destId="{BA34B4AD-0EED-4D64-8B56-7235AB9D5630}" srcOrd="3" destOrd="0" presId="urn:microsoft.com/office/officeart/2005/8/layout/lProcess2"/>
    <dgm:cxn modelId="{140E83A5-3B44-47BC-AD5A-04F7B60A2D0F}" type="presParOf" srcId="{27821F06-B13F-4D09-8102-AF5F93084788}" destId="{4A10A3D5-5C56-4D3C-8CC4-C48A5912BC87}" srcOrd="4" destOrd="0" presId="urn:microsoft.com/office/officeart/2005/8/layout/lProcess2"/>
    <dgm:cxn modelId="{536B7C89-C9D8-4433-A580-74F3325CC8C6}" type="presParOf" srcId="{27821F06-B13F-4D09-8102-AF5F93084788}" destId="{5A023093-1FC2-4BE2-A829-CEA30CBC04A5}" srcOrd="5" destOrd="0" presId="urn:microsoft.com/office/officeart/2005/8/layout/lProcess2"/>
    <dgm:cxn modelId="{6DB86794-8541-42CB-A70E-3C00B180C6C1}" type="presParOf" srcId="{27821F06-B13F-4D09-8102-AF5F93084788}" destId="{30DF376A-5189-4476-A06B-9E7C1FC0C429}" srcOrd="6" destOrd="0" presId="urn:microsoft.com/office/officeart/2005/8/layout/lProcess2"/>
    <dgm:cxn modelId="{5FE9AAA9-28EC-433C-BCA4-F9A39AE4051D}" type="presParOf" srcId="{8DCB2DC2-E9EE-4F55-9686-F8C7D3504D61}" destId="{85FFB1D0-A9EB-4115-B8F9-BFF0472F0505}" srcOrd="7" destOrd="0" presId="urn:microsoft.com/office/officeart/2005/8/layout/lProcess2"/>
    <dgm:cxn modelId="{22E4B57D-4343-47DD-B696-89F6D0FEA3D9}" type="presParOf" srcId="{8DCB2DC2-E9EE-4F55-9686-F8C7D3504D61}" destId="{673BF03C-EA81-4636-8E2C-D0F470C305BC}" srcOrd="8" destOrd="0" presId="urn:microsoft.com/office/officeart/2005/8/layout/lProcess2"/>
    <dgm:cxn modelId="{80A89CDD-31B3-4006-920B-5592F2BB004F}" type="presParOf" srcId="{673BF03C-EA81-4636-8E2C-D0F470C305BC}" destId="{C3768FB8-87E6-4E8A-93BE-56B14764731F}" srcOrd="0" destOrd="0" presId="urn:microsoft.com/office/officeart/2005/8/layout/lProcess2"/>
    <dgm:cxn modelId="{6B288313-D735-4092-AC81-8492DCAD9841}" type="presParOf" srcId="{673BF03C-EA81-4636-8E2C-D0F470C305BC}" destId="{B60AF89E-5217-46DD-8A2B-935373166734}" srcOrd="1" destOrd="0" presId="urn:microsoft.com/office/officeart/2005/8/layout/lProcess2"/>
    <dgm:cxn modelId="{87649EEF-BB9C-42E2-85C4-3918A83C7F91}" type="presParOf" srcId="{673BF03C-EA81-4636-8E2C-D0F470C305BC}" destId="{E31AD682-F0B2-4DC8-A190-4AB6846EC507}" srcOrd="2" destOrd="0" presId="urn:microsoft.com/office/officeart/2005/8/layout/lProcess2"/>
    <dgm:cxn modelId="{88812344-204B-45A6-BD4C-E0BDA8C9BDD7}" type="presParOf" srcId="{E31AD682-F0B2-4DC8-A190-4AB6846EC507}" destId="{275CB91A-88FB-472E-A56A-D69AD86818A5}" srcOrd="0" destOrd="0" presId="urn:microsoft.com/office/officeart/2005/8/layout/lProcess2"/>
    <dgm:cxn modelId="{732A95C7-DE04-4D51-9500-DF320085B603}" type="presParOf" srcId="{275CB91A-88FB-472E-A56A-D69AD86818A5}" destId="{E31687C1-EFA2-4620-87BA-BD85E8E82857}" srcOrd="0" destOrd="0" presId="urn:microsoft.com/office/officeart/2005/8/layout/lProcess2"/>
    <dgm:cxn modelId="{0F65BE99-DD67-41BB-AD2F-DE92C962FCB1}" type="presParOf" srcId="{275CB91A-88FB-472E-A56A-D69AD86818A5}" destId="{B0844DCE-C724-4440-86D2-BD24B5B624DB}" srcOrd="1" destOrd="0" presId="urn:microsoft.com/office/officeart/2005/8/layout/lProcess2"/>
    <dgm:cxn modelId="{54F039EE-5BE0-4C1E-A989-94CF322260B6}" type="presParOf" srcId="{275CB91A-88FB-472E-A56A-D69AD86818A5}" destId="{07C8FE0A-D1EC-48C3-8FD6-A820F694FFFC}" srcOrd="2" destOrd="0" presId="urn:microsoft.com/office/officeart/2005/8/layout/lProcess2"/>
    <dgm:cxn modelId="{EF41DE02-10BA-42C9-9A0B-6CBDC275A8DC}" type="presParOf" srcId="{275CB91A-88FB-472E-A56A-D69AD86818A5}" destId="{D510F7E1-5933-4C70-8F2F-EB872ED4AB21}" srcOrd="3" destOrd="0" presId="urn:microsoft.com/office/officeart/2005/8/layout/lProcess2"/>
    <dgm:cxn modelId="{85BA05D8-3B68-4DBC-B369-5554013259B2}" type="presParOf" srcId="{275CB91A-88FB-472E-A56A-D69AD86818A5}" destId="{F1D559EB-DF2B-49B5-94A5-AFB5518A3D8A}" srcOrd="4"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0365D7-5DAB-43BF-88A8-D3A2E539DA25}">
      <dsp:nvSpPr>
        <dsp:cNvPr id="0" name=""/>
        <dsp:cNvSpPr/>
      </dsp:nvSpPr>
      <dsp:spPr>
        <a:xfrm>
          <a:off x="3737" y="0"/>
          <a:ext cx="1311422" cy="2975372"/>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Operating Budget</a:t>
          </a:r>
        </a:p>
      </dsp:txBody>
      <dsp:txXfrm>
        <a:off x="3737" y="0"/>
        <a:ext cx="1311422" cy="892611"/>
      </dsp:txXfrm>
    </dsp:sp>
    <dsp:sp modelId="{6934F088-E01C-4C1D-A47F-A7815E8F557A}">
      <dsp:nvSpPr>
        <dsp:cNvPr id="0" name=""/>
        <dsp:cNvSpPr/>
      </dsp:nvSpPr>
      <dsp:spPr>
        <a:xfrm>
          <a:off x="134879" y="892684"/>
          <a:ext cx="1049137" cy="43344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Instruction</a:t>
          </a:r>
        </a:p>
      </dsp:txBody>
      <dsp:txXfrm>
        <a:off x="147574" y="905379"/>
        <a:ext cx="1023747" cy="408058"/>
      </dsp:txXfrm>
    </dsp:sp>
    <dsp:sp modelId="{C76A48F0-B144-4972-8945-41344C684D46}">
      <dsp:nvSpPr>
        <dsp:cNvPr id="0" name=""/>
        <dsp:cNvSpPr/>
      </dsp:nvSpPr>
      <dsp:spPr>
        <a:xfrm>
          <a:off x="134879" y="1392816"/>
          <a:ext cx="1049137" cy="433448"/>
        </a:xfrm>
        <a:prstGeom prst="roundRect">
          <a:avLst>
            <a:gd name="adj" fmla="val 10000"/>
          </a:avLst>
        </a:prstGeom>
        <a:solidFill>
          <a:schemeClr val="accent5">
            <a:hueOff val="-125514"/>
            <a:satOff val="-1667"/>
            <a:lumOff val="26"/>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Student Services</a:t>
          </a:r>
        </a:p>
      </dsp:txBody>
      <dsp:txXfrm>
        <a:off x="147574" y="1405511"/>
        <a:ext cx="1023747" cy="408058"/>
      </dsp:txXfrm>
    </dsp:sp>
    <dsp:sp modelId="{24EE4BAD-8B03-4394-A518-3D3E79F87550}">
      <dsp:nvSpPr>
        <dsp:cNvPr id="0" name=""/>
        <dsp:cNvSpPr/>
      </dsp:nvSpPr>
      <dsp:spPr>
        <a:xfrm>
          <a:off x="134879" y="1892949"/>
          <a:ext cx="1049137" cy="433448"/>
        </a:xfrm>
        <a:prstGeom prst="roundRect">
          <a:avLst>
            <a:gd name="adj" fmla="val 10000"/>
          </a:avLst>
        </a:prstGeom>
        <a:solidFill>
          <a:schemeClr val="accent5">
            <a:hueOff val="-251028"/>
            <a:satOff val="-3334"/>
            <a:lumOff val="52"/>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Administrative Services</a:t>
          </a:r>
        </a:p>
      </dsp:txBody>
      <dsp:txXfrm>
        <a:off x="147574" y="1905644"/>
        <a:ext cx="1023747" cy="408058"/>
      </dsp:txXfrm>
    </dsp:sp>
    <dsp:sp modelId="{B3AFB48A-7B06-4263-86E1-33777DA38E25}">
      <dsp:nvSpPr>
        <dsp:cNvPr id="0" name=""/>
        <dsp:cNvSpPr/>
      </dsp:nvSpPr>
      <dsp:spPr>
        <a:xfrm>
          <a:off x="134879" y="2393082"/>
          <a:ext cx="1049137" cy="433448"/>
        </a:xfrm>
        <a:prstGeom prst="roundRect">
          <a:avLst>
            <a:gd name="adj" fmla="val 10000"/>
          </a:avLst>
        </a:prstGeom>
        <a:solidFill>
          <a:schemeClr val="accent5">
            <a:hueOff val="-376542"/>
            <a:satOff val="-5001"/>
            <a:lumOff val="7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Institutional Management</a:t>
          </a:r>
        </a:p>
      </dsp:txBody>
      <dsp:txXfrm>
        <a:off x="147574" y="2405777"/>
        <a:ext cx="1023747" cy="408058"/>
      </dsp:txXfrm>
    </dsp:sp>
    <dsp:sp modelId="{61380FD5-390D-4AC6-83D4-C855DF57ED40}">
      <dsp:nvSpPr>
        <dsp:cNvPr id="0" name=""/>
        <dsp:cNvSpPr/>
      </dsp:nvSpPr>
      <dsp:spPr>
        <a:xfrm>
          <a:off x="1413516" y="0"/>
          <a:ext cx="1311422" cy="2975372"/>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Self Support &amp; Enterprise</a:t>
          </a:r>
        </a:p>
      </dsp:txBody>
      <dsp:txXfrm>
        <a:off x="1413516" y="0"/>
        <a:ext cx="1311422" cy="892611"/>
      </dsp:txXfrm>
    </dsp:sp>
    <dsp:sp modelId="{65CAA988-D56B-40B0-BC5A-6E379F0ED11D}">
      <dsp:nvSpPr>
        <dsp:cNvPr id="0" name=""/>
        <dsp:cNvSpPr/>
      </dsp:nvSpPr>
      <dsp:spPr>
        <a:xfrm>
          <a:off x="1544658" y="892865"/>
          <a:ext cx="1049137" cy="584541"/>
        </a:xfrm>
        <a:prstGeom prst="roundRect">
          <a:avLst>
            <a:gd name="adj" fmla="val 10000"/>
          </a:avLst>
        </a:prstGeom>
        <a:solidFill>
          <a:schemeClr val="accent5">
            <a:hueOff val="-502057"/>
            <a:satOff val="-6669"/>
            <a:lumOff val="105"/>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International Programs</a:t>
          </a:r>
        </a:p>
      </dsp:txBody>
      <dsp:txXfrm>
        <a:off x="1561779" y="909986"/>
        <a:ext cx="1014895" cy="550299"/>
      </dsp:txXfrm>
    </dsp:sp>
    <dsp:sp modelId="{1BAAC86C-A833-4D91-BAE3-0B3A2DE6EAC1}">
      <dsp:nvSpPr>
        <dsp:cNvPr id="0" name=""/>
        <dsp:cNvSpPr/>
      </dsp:nvSpPr>
      <dsp:spPr>
        <a:xfrm>
          <a:off x="1544658" y="1567336"/>
          <a:ext cx="1049137" cy="584541"/>
        </a:xfrm>
        <a:prstGeom prst="roundRect">
          <a:avLst>
            <a:gd name="adj" fmla="val 10000"/>
          </a:avLst>
        </a:prstGeom>
        <a:solidFill>
          <a:schemeClr val="accent5">
            <a:hueOff val="-627571"/>
            <a:satOff val="-8336"/>
            <a:lumOff val="131"/>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Parking</a:t>
          </a:r>
        </a:p>
      </dsp:txBody>
      <dsp:txXfrm>
        <a:off x="1561779" y="1584457"/>
        <a:ext cx="1014895" cy="550299"/>
      </dsp:txXfrm>
    </dsp:sp>
    <dsp:sp modelId="{31123F96-2F4E-43D3-82AC-026415FD325C}">
      <dsp:nvSpPr>
        <dsp:cNvPr id="0" name=""/>
        <dsp:cNvSpPr/>
      </dsp:nvSpPr>
      <dsp:spPr>
        <a:xfrm>
          <a:off x="1544658" y="2241807"/>
          <a:ext cx="1049137" cy="584541"/>
        </a:xfrm>
        <a:prstGeom prst="roundRect">
          <a:avLst>
            <a:gd name="adj" fmla="val 10000"/>
          </a:avLst>
        </a:prstGeom>
        <a:solidFill>
          <a:schemeClr val="accent5">
            <a:hueOff val="-753085"/>
            <a:satOff val="-10003"/>
            <a:lumOff val="157"/>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Auxiliary Services – Food, Copy, Rent</a:t>
          </a:r>
        </a:p>
      </dsp:txBody>
      <dsp:txXfrm>
        <a:off x="1561779" y="2258928"/>
        <a:ext cx="1014895" cy="550299"/>
      </dsp:txXfrm>
    </dsp:sp>
    <dsp:sp modelId="{F1FBF3A5-82E5-44AE-A106-94065CA22160}">
      <dsp:nvSpPr>
        <dsp:cNvPr id="0" name=""/>
        <dsp:cNvSpPr/>
      </dsp:nvSpPr>
      <dsp:spPr>
        <a:xfrm>
          <a:off x="2823295" y="0"/>
          <a:ext cx="1311422" cy="2975372"/>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Foundation Funded</a:t>
          </a:r>
        </a:p>
      </dsp:txBody>
      <dsp:txXfrm>
        <a:off x="2823295" y="0"/>
        <a:ext cx="1311422" cy="892611"/>
      </dsp:txXfrm>
    </dsp:sp>
    <dsp:sp modelId="{F4BAA8FC-1388-4BFD-A0D3-D2FED5504F58}">
      <dsp:nvSpPr>
        <dsp:cNvPr id="0" name=""/>
        <dsp:cNvSpPr/>
      </dsp:nvSpPr>
      <dsp:spPr>
        <a:xfrm>
          <a:off x="2954437" y="893483"/>
          <a:ext cx="1049137" cy="897115"/>
        </a:xfrm>
        <a:prstGeom prst="roundRect">
          <a:avLst>
            <a:gd name="adj" fmla="val 10000"/>
          </a:avLst>
        </a:prstGeom>
        <a:solidFill>
          <a:schemeClr val="accent5">
            <a:hueOff val="-878599"/>
            <a:satOff val="-11670"/>
            <a:lumOff val="183"/>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Professional Development</a:t>
          </a:r>
        </a:p>
      </dsp:txBody>
      <dsp:txXfrm>
        <a:off x="2980713" y="919759"/>
        <a:ext cx="996585" cy="844563"/>
      </dsp:txXfrm>
    </dsp:sp>
    <dsp:sp modelId="{0F9A0951-8635-4522-8E56-D80C2CF7B184}">
      <dsp:nvSpPr>
        <dsp:cNvPr id="0" name=""/>
        <dsp:cNvSpPr/>
      </dsp:nvSpPr>
      <dsp:spPr>
        <a:xfrm>
          <a:off x="2954437" y="1928616"/>
          <a:ext cx="1049137" cy="897115"/>
        </a:xfrm>
        <a:prstGeom prst="roundRect">
          <a:avLst>
            <a:gd name="adj" fmla="val 10000"/>
          </a:avLst>
        </a:prstGeom>
        <a:solidFill>
          <a:schemeClr val="accent5">
            <a:hueOff val="-1004113"/>
            <a:satOff val="-13337"/>
            <a:lumOff val="21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Scholarships</a:t>
          </a:r>
        </a:p>
      </dsp:txBody>
      <dsp:txXfrm>
        <a:off x="2980713" y="1954892"/>
        <a:ext cx="996585" cy="844563"/>
      </dsp:txXfrm>
    </dsp:sp>
    <dsp:sp modelId="{11951158-490C-45D7-9892-E7D709E64C06}">
      <dsp:nvSpPr>
        <dsp:cNvPr id="0" name=""/>
        <dsp:cNvSpPr/>
      </dsp:nvSpPr>
      <dsp:spPr>
        <a:xfrm>
          <a:off x="4233074" y="0"/>
          <a:ext cx="1311422" cy="2975372"/>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Grant Funded</a:t>
          </a:r>
        </a:p>
      </dsp:txBody>
      <dsp:txXfrm>
        <a:off x="4233074" y="0"/>
        <a:ext cx="1311422" cy="892611"/>
      </dsp:txXfrm>
    </dsp:sp>
    <dsp:sp modelId="{1BF42BD7-CDC2-480F-B496-26CB7A6C89B2}">
      <dsp:nvSpPr>
        <dsp:cNvPr id="0" name=""/>
        <dsp:cNvSpPr/>
      </dsp:nvSpPr>
      <dsp:spPr>
        <a:xfrm>
          <a:off x="4364216" y="892684"/>
          <a:ext cx="1049137" cy="433448"/>
        </a:xfrm>
        <a:prstGeom prst="roundRect">
          <a:avLst>
            <a:gd name="adj" fmla="val 10000"/>
          </a:avLst>
        </a:prstGeom>
        <a:solidFill>
          <a:schemeClr val="accent5">
            <a:hueOff val="-1129627"/>
            <a:satOff val="-15004"/>
            <a:lumOff val="236"/>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National Science Foundation</a:t>
          </a:r>
        </a:p>
      </dsp:txBody>
      <dsp:txXfrm>
        <a:off x="4376911" y="905379"/>
        <a:ext cx="1023747" cy="408058"/>
      </dsp:txXfrm>
    </dsp:sp>
    <dsp:sp modelId="{9CCC3EE2-10EE-4136-9B5D-4DFC64FBCB21}">
      <dsp:nvSpPr>
        <dsp:cNvPr id="0" name=""/>
        <dsp:cNvSpPr/>
      </dsp:nvSpPr>
      <dsp:spPr>
        <a:xfrm>
          <a:off x="4364216" y="1392816"/>
          <a:ext cx="1049137" cy="433448"/>
        </a:xfrm>
        <a:prstGeom prst="roundRect">
          <a:avLst>
            <a:gd name="adj" fmla="val 10000"/>
          </a:avLst>
        </a:prstGeom>
        <a:solidFill>
          <a:schemeClr val="accent5">
            <a:hueOff val="-1255141"/>
            <a:satOff val="-16671"/>
            <a:lumOff val="262"/>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Carl D. Perkins</a:t>
          </a:r>
        </a:p>
      </dsp:txBody>
      <dsp:txXfrm>
        <a:off x="4376911" y="1405511"/>
        <a:ext cx="1023747" cy="408058"/>
      </dsp:txXfrm>
    </dsp:sp>
    <dsp:sp modelId="{4A10A3D5-5C56-4D3C-8CC4-C48A5912BC87}">
      <dsp:nvSpPr>
        <dsp:cNvPr id="0" name=""/>
        <dsp:cNvSpPr/>
      </dsp:nvSpPr>
      <dsp:spPr>
        <a:xfrm>
          <a:off x="4364216" y="1892949"/>
          <a:ext cx="1049137" cy="433448"/>
        </a:xfrm>
        <a:prstGeom prst="roundRect">
          <a:avLst>
            <a:gd name="adj" fmla="val 10000"/>
          </a:avLst>
        </a:prstGeom>
        <a:solidFill>
          <a:schemeClr val="accent5">
            <a:hueOff val="-1380655"/>
            <a:satOff val="-18338"/>
            <a:lumOff val="28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WorkFirst</a:t>
          </a:r>
        </a:p>
      </dsp:txBody>
      <dsp:txXfrm>
        <a:off x="4376911" y="1905644"/>
        <a:ext cx="1023747" cy="408058"/>
      </dsp:txXfrm>
    </dsp:sp>
    <dsp:sp modelId="{30DF376A-5189-4476-A06B-9E7C1FC0C429}">
      <dsp:nvSpPr>
        <dsp:cNvPr id="0" name=""/>
        <dsp:cNvSpPr/>
      </dsp:nvSpPr>
      <dsp:spPr>
        <a:xfrm>
          <a:off x="4364216" y="2393082"/>
          <a:ext cx="1049137" cy="433448"/>
        </a:xfrm>
        <a:prstGeom prst="roundRect">
          <a:avLst>
            <a:gd name="adj" fmla="val 10000"/>
          </a:avLst>
        </a:prstGeom>
        <a:solidFill>
          <a:schemeClr val="accent5">
            <a:hueOff val="-1506170"/>
            <a:satOff val="-20006"/>
            <a:lumOff val="314"/>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Department of Education</a:t>
          </a:r>
        </a:p>
      </dsp:txBody>
      <dsp:txXfrm>
        <a:off x="4376911" y="2405777"/>
        <a:ext cx="1023747" cy="408058"/>
      </dsp:txXfrm>
    </dsp:sp>
    <dsp:sp modelId="{C3768FB8-87E6-4E8A-93BE-56B14764731F}">
      <dsp:nvSpPr>
        <dsp:cNvPr id="0" name=""/>
        <dsp:cNvSpPr/>
      </dsp:nvSpPr>
      <dsp:spPr>
        <a:xfrm>
          <a:off x="5642853" y="0"/>
          <a:ext cx="1311422" cy="2975372"/>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Capital Budget</a:t>
          </a:r>
        </a:p>
      </dsp:txBody>
      <dsp:txXfrm>
        <a:off x="5642853" y="0"/>
        <a:ext cx="1311422" cy="892611"/>
      </dsp:txXfrm>
    </dsp:sp>
    <dsp:sp modelId="{E31687C1-EFA2-4620-87BA-BD85E8E82857}">
      <dsp:nvSpPr>
        <dsp:cNvPr id="0" name=""/>
        <dsp:cNvSpPr/>
      </dsp:nvSpPr>
      <dsp:spPr>
        <a:xfrm>
          <a:off x="5773995" y="892865"/>
          <a:ext cx="1049137" cy="584541"/>
        </a:xfrm>
        <a:prstGeom prst="roundRect">
          <a:avLst>
            <a:gd name="adj" fmla="val 10000"/>
          </a:avLst>
        </a:prstGeom>
        <a:solidFill>
          <a:schemeClr val="accent5">
            <a:hueOff val="-1631684"/>
            <a:satOff val="-21673"/>
            <a:lumOff val="341"/>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Minor &amp; Major Projects</a:t>
          </a:r>
        </a:p>
      </dsp:txBody>
      <dsp:txXfrm>
        <a:off x="5791116" y="909986"/>
        <a:ext cx="1014895" cy="550299"/>
      </dsp:txXfrm>
    </dsp:sp>
    <dsp:sp modelId="{07C8FE0A-D1EC-48C3-8FD6-A820F694FFFC}">
      <dsp:nvSpPr>
        <dsp:cNvPr id="0" name=""/>
        <dsp:cNvSpPr/>
      </dsp:nvSpPr>
      <dsp:spPr>
        <a:xfrm>
          <a:off x="5773995" y="1567336"/>
          <a:ext cx="1049137" cy="584541"/>
        </a:xfrm>
        <a:prstGeom prst="roundRect">
          <a:avLst>
            <a:gd name="adj" fmla="val 10000"/>
          </a:avLst>
        </a:prstGeom>
        <a:solidFill>
          <a:schemeClr val="accent5">
            <a:hueOff val="-1757198"/>
            <a:satOff val="-23340"/>
            <a:lumOff val="367"/>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Repair &amp; Program Improvement</a:t>
          </a:r>
        </a:p>
      </dsp:txBody>
      <dsp:txXfrm>
        <a:off x="5791116" y="1584457"/>
        <a:ext cx="1014895" cy="550299"/>
      </dsp:txXfrm>
    </dsp:sp>
    <dsp:sp modelId="{F1D559EB-DF2B-49B5-94A5-AFB5518A3D8A}">
      <dsp:nvSpPr>
        <dsp:cNvPr id="0" name=""/>
        <dsp:cNvSpPr/>
      </dsp:nvSpPr>
      <dsp:spPr>
        <a:xfrm>
          <a:off x="5773995" y="2241807"/>
          <a:ext cx="1049137" cy="584541"/>
        </a:xfrm>
        <a:prstGeom prst="roundRect">
          <a:avLst>
            <a:gd name="adj" fmla="val 10000"/>
          </a:avLst>
        </a:prstGeom>
        <a:solidFill>
          <a:schemeClr val="accent5">
            <a:hueOff val="-1882712"/>
            <a:satOff val="-25007"/>
            <a:lumOff val="393"/>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M&amp;O Funding</a:t>
          </a:r>
        </a:p>
      </dsp:txBody>
      <dsp:txXfrm>
        <a:off x="5791116" y="2258928"/>
        <a:ext cx="1014895" cy="550299"/>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C3653F3B-B02F-47B9-AE22-FC8BCCBBBC75}" type="datetimeFigureOut">
              <a:rPr lang="en-US" smtClean="0"/>
              <a:t>6/10/2020</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D9447FDD-1165-4672-9FD1-E41EC758E329}" type="slidenum">
              <a:rPr lang="en-US" smtClean="0"/>
              <a:t>‹#›</a:t>
            </a:fld>
            <a:endParaRPr lang="en-US"/>
          </a:p>
        </p:txBody>
      </p:sp>
    </p:spTree>
    <p:extLst>
      <p:ext uri="{BB962C8B-B14F-4D97-AF65-F5344CB8AC3E}">
        <p14:creationId xmlns:p14="http://schemas.microsoft.com/office/powerpoint/2010/main" val="1217393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focus</a:t>
            </a:r>
            <a:r>
              <a:rPr lang="en-US" baseline="0" dirty="0"/>
              <a:t> is the operating budget. That is the vast majority of our budget, and that is what the state is cutting. </a:t>
            </a:r>
          </a:p>
          <a:p>
            <a:r>
              <a:rPr lang="en-US" baseline="0" dirty="0"/>
              <a:t>The Capital budget rises and falls each year, Capital funds can only be spent on capital items. The state sells tax free bonds that come with the IRS stipulation that they are spent on capital items, not salary. </a:t>
            </a:r>
          </a:p>
          <a:p>
            <a:r>
              <a:rPr lang="en-US" baseline="0" dirty="0"/>
              <a:t>Grants rise and fall annually and generally the grant provider stipulates that all the income is spent in pursuit of the grant goals, so those are break even at best. </a:t>
            </a:r>
          </a:p>
          <a:p>
            <a:r>
              <a:rPr lang="en-US" baseline="0" dirty="0"/>
              <a:t>The foundation donations are all driven by donor intent, so those are fixed. </a:t>
            </a:r>
          </a:p>
          <a:p>
            <a:r>
              <a:rPr lang="en-US" baseline="0" dirty="0"/>
              <a:t>Self support and enterprise funds are more flexible but a small fraction of overall revenue.  </a:t>
            </a:r>
            <a:endParaRPr lang="en-US" dirty="0"/>
          </a:p>
        </p:txBody>
      </p:sp>
      <p:sp>
        <p:nvSpPr>
          <p:cNvPr id="4" name="Slide Number Placeholder 3"/>
          <p:cNvSpPr>
            <a:spLocks noGrp="1"/>
          </p:cNvSpPr>
          <p:nvPr>
            <p:ph type="sldNum" sz="quarter" idx="10"/>
          </p:nvPr>
        </p:nvSpPr>
        <p:spPr/>
        <p:txBody>
          <a:bodyPr/>
          <a:lstStyle/>
          <a:p>
            <a:pPr>
              <a:defRPr/>
            </a:pPr>
            <a:fld id="{E544EECF-886D-4FD4-9563-25ABF7A382F7}" type="slidenum">
              <a:rPr lang="en-US" smtClean="0"/>
              <a:pPr>
                <a:defRPr/>
              </a:pPr>
              <a:t>2</a:t>
            </a:fld>
            <a:endParaRPr lang="en-US" dirty="0"/>
          </a:p>
        </p:txBody>
      </p:sp>
    </p:spTree>
    <p:extLst>
      <p:ext uri="{BB962C8B-B14F-4D97-AF65-F5344CB8AC3E}">
        <p14:creationId xmlns:p14="http://schemas.microsoft.com/office/powerpoint/2010/main" val="2096437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E6EB59A-D557-4620-901A-24BE5358F3E3}" type="slidenum">
              <a:rPr lang="en-US" smtClean="0"/>
              <a:t>4</a:t>
            </a:fld>
            <a:endParaRPr lang="en-US"/>
          </a:p>
        </p:txBody>
      </p:sp>
    </p:spTree>
    <p:extLst>
      <p:ext uri="{BB962C8B-B14F-4D97-AF65-F5344CB8AC3E}">
        <p14:creationId xmlns:p14="http://schemas.microsoft.com/office/powerpoint/2010/main" val="222006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r>
              <a:rPr lang="en-US" dirty="0"/>
              <a:t>*Grants/Contracts includes Running Start and International Programs</a:t>
            </a:r>
          </a:p>
          <a:p>
            <a:r>
              <a:rPr lang="en-US" dirty="0"/>
              <a:t>**Auxiliary Services includes copy center, bookstore, parking, food service, housing and intensive English.  </a:t>
            </a:r>
          </a:p>
          <a:p>
            <a:r>
              <a:rPr lang="en-US" dirty="0"/>
              <a:t>FYI - Running Start, International Programs and Intensive English moved into fund 146 in FY1920 in preparation for </a:t>
            </a:r>
            <a:r>
              <a:rPr lang="en-US" dirty="0" err="1"/>
              <a:t>ctcLink</a:t>
            </a:r>
            <a:r>
              <a:rPr lang="en-US" dirty="0"/>
              <a:t>.</a:t>
            </a:r>
          </a:p>
          <a:p>
            <a:endParaRPr lang="en-US" dirty="0"/>
          </a:p>
          <a:p>
            <a:endParaRPr lang="en-US" dirty="0"/>
          </a:p>
        </p:txBody>
      </p:sp>
      <p:sp>
        <p:nvSpPr>
          <p:cNvPr id="4" name="Slide Number Placeholder 3"/>
          <p:cNvSpPr>
            <a:spLocks noGrp="1"/>
          </p:cNvSpPr>
          <p:nvPr>
            <p:ph type="sldNum" sz="quarter" idx="5"/>
          </p:nvPr>
        </p:nvSpPr>
        <p:spPr/>
        <p:txBody>
          <a:bodyPr/>
          <a:lstStyle/>
          <a:p>
            <a:fld id="{DE6EB59A-D557-4620-901A-24BE5358F3E3}" type="slidenum">
              <a:rPr lang="en-US" smtClean="0"/>
              <a:t>5</a:t>
            </a:fld>
            <a:endParaRPr lang="en-US"/>
          </a:p>
        </p:txBody>
      </p:sp>
    </p:spTree>
    <p:extLst>
      <p:ext uri="{BB962C8B-B14F-4D97-AF65-F5344CB8AC3E}">
        <p14:creationId xmlns:p14="http://schemas.microsoft.com/office/powerpoint/2010/main" val="2922544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E6EB59A-D557-4620-901A-24BE5358F3E3}" type="slidenum">
              <a:rPr lang="en-US" smtClean="0"/>
              <a:t>6</a:t>
            </a:fld>
            <a:endParaRPr lang="en-US"/>
          </a:p>
        </p:txBody>
      </p:sp>
    </p:spTree>
    <p:extLst>
      <p:ext uri="{BB962C8B-B14F-4D97-AF65-F5344CB8AC3E}">
        <p14:creationId xmlns:p14="http://schemas.microsoft.com/office/powerpoint/2010/main" val="3048302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(1) Budgeting for Grants/Contracts has become more precise in last few years</a:t>
            </a:r>
          </a:p>
          <a:p>
            <a:r>
              <a:rPr lang="en-US" dirty="0"/>
              <a:t>(2) </a:t>
            </a:r>
          </a:p>
          <a:p>
            <a:endParaRPr lang="en-US" dirty="0"/>
          </a:p>
          <a:p>
            <a:r>
              <a:rPr lang="en-US" dirty="0"/>
              <a:t>NOTE: International Programs here ONLY include college-level, not SCIE. SCIE paid out of account 570 (an Auxiliary account) </a:t>
            </a:r>
          </a:p>
          <a:p>
            <a:r>
              <a:rPr lang="en-US" dirty="0"/>
              <a:t>Budget by Account					</a:t>
            </a:r>
          </a:p>
          <a:p>
            <a:r>
              <a:rPr lang="en-US" dirty="0"/>
              <a:t>	FY1516		FY1617		FY1718		FY1819		FY1920</a:t>
            </a:r>
          </a:p>
          <a:p>
            <a:r>
              <a:rPr lang="en-US" dirty="0"/>
              <a:t>101 	$24,329,761 (41%)	$23,541,209 (38%)	$21,659,801 (34%)	$22,507,104 (38%)	$21,610,255 (34%)</a:t>
            </a:r>
          </a:p>
          <a:p>
            <a:r>
              <a:rPr lang="en-US" dirty="0"/>
              <a:t>149 	$13,181,874 (22%)	$14,094,045 (23%)	$15,626,927 (25%)	$12,163,549 (21%)	$14,316,146 (22%)</a:t>
            </a:r>
          </a:p>
          <a:p>
            <a:r>
              <a:rPr lang="en-US" dirty="0"/>
              <a:t>148 	$3,650,334 (6%)	$4,029,025 (7%)	$4,002,839 (6%)	$4,108,879 (7%)	$4,605,582 (7%)</a:t>
            </a:r>
          </a:p>
          <a:p>
            <a:r>
              <a:rPr lang="en-US" dirty="0"/>
              <a:t>IP	$11,645,358 (20%)	$13,703,685 (22%)	$12,711,929 (15%)	$8,646,966 (15%)	$8,256,919 (13%)</a:t>
            </a:r>
          </a:p>
          <a:p>
            <a:r>
              <a:rPr lang="en-US" dirty="0"/>
              <a:t>145/146           $6,862,609 (12%)	$6,514,607 (11%)	$9,279,542 (15%)	$11,145,201(19%)	$14,976,884 (23%)</a:t>
            </a:r>
          </a:p>
          <a:p>
            <a:r>
              <a:rPr lang="en-US" dirty="0"/>
              <a:t>Total	$59,669,936		$61,882,571		$63,281,038		$58,571,699		$63,765,786</a:t>
            </a:r>
          </a:p>
          <a:p>
            <a:endParaRPr lang="en-US" dirty="0"/>
          </a:p>
        </p:txBody>
      </p:sp>
      <p:sp>
        <p:nvSpPr>
          <p:cNvPr id="4" name="Slide Number Placeholder 3"/>
          <p:cNvSpPr>
            <a:spLocks noGrp="1"/>
          </p:cNvSpPr>
          <p:nvPr>
            <p:ph type="sldNum" sz="quarter" idx="5"/>
          </p:nvPr>
        </p:nvSpPr>
        <p:spPr/>
        <p:txBody>
          <a:bodyPr/>
          <a:lstStyle/>
          <a:p>
            <a:fld id="{DE6EB59A-D557-4620-901A-24BE5358F3E3}" type="slidenum">
              <a:rPr lang="en-US" smtClean="0"/>
              <a:t>7</a:t>
            </a:fld>
            <a:endParaRPr lang="en-US"/>
          </a:p>
        </p:txBody>
      </p:sp>
    </p:spTree>
    <p:extLst>
      <p:ext uri="{BB962C8B-B14F-4D97-AF65-F5344CB8AC3E}">
        <p14:creationId xmlns:p14="http://schemas.microsoft.com/office/powerpoint/2010/main" val="24401818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Note: Central &amp; SVI combined </a:t>
            </a:r>
          </a:p>
          <a:p>
            <a:endParaRPr lang="en-US" dirty="0"/>
          </a:p>
          <a:p>
            <a:r>
              <a:rPr lang="en-US" dirty="0"/>
              <a:t>Source: - State Target and State enrollment from Quarterly Enrollment Report from District</a:t>
            </a:r>
          </a:p>
          <a:p>
            <a:r>
              <a:rPr lang="en-US" dirty="0"/>
              <a:t>- Contract FTE from </a:t>
            </a:r>
            <a:r>
              <a:rPr lang="en-US" dirty="0" err="1"/>
              <a:t>IRDataMart</a:t>
            </a:r>
            <a:r>
              <a:rPr lang="en-US" dirty="0"/>
              <a:t> sum(FTES_CONTRACT)/3 as FTE_A</a:t>
            </a:r>
          </a:p>
          <a:p>
            <a:endParaRPr lang="en-US" dirty="0"/>
          </a:p>
        </p:txBody>
      </p:sp>
      <p:sp>
        <p:nvSpPr>
          <p:cNvPr id="4" name="Slide Number Placeholder 3"/>
          <p:cNvSpPr>
            <a:spLocks noGrp="1"/>
          </p:cNvSpPr>
          <p:nvPr>
            <p:ph type="sldNum" sz="quarter" idx="5"/>
          </p:nvPr>
        </p:nvSpPr>
        <p:spPr/>
        <p:txBody>
          <a:bodyPr/>
          <a:lstStyle/>
          <a:p>
            <a:fld id="{DE6EB59A-D557-4620-901A-24BE5358F3E3}" type="slidenum">
              <a:rPr lang="en-US" smtClean="0"/>
              <a:t>9</a:t>
            </a:fld>
            <a:endParaRPr lang="en-US"/>
          </a:p>
        </p:txBody>
      </p:sp>
    </p:spTree>
    <p:extLst>
      <p:ext uri="{BB962C8B-B14F-4D97-AF65-F5344CB8AC3E}">
        <p14:creationId xmlns:p14="http://schemas.microsoft.com/office/powerpoint/2010/main" val="18987154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 </a:t>
            </a:r>
          </a:p>
        </p:txBody>
      </p:sp>
      <p:sp>
        <p:nvSpPr>
          <p:cNvPr id="4" name="Slide Number Placeholder 3"/>
          <p:cNvSpPr>
            <a:spLocks noGrp="1"/>
          </p:cNvSpPr>
          <p:nvPr>
            <p:ph type="sldNum" sz="quarter" idx="5"/>
          </p:nvPr>
        </p:nvSpPr>
        <p:spPr/>
        <p:txBody>
          <a:bodyPr/>
          <a:lstStyle/>
          <a:p>
            <a:fld id="{DE6EB59A-D557-4620-901A-24BE5358F3E3}" type="slidenum">
              <a:rPr lang="en-US" smtClean="0"/>
              <a:t>10</a:t>
            </a:fld>
            <a:endParaRPr lang="en-US"/>
          </a:p>
        </p:txBody>
      </p:sp>
    </p:spTree>
    <p:extLst>
      <p:ext uri="{BB962C8B-B14F-4D97-AF65-F5344CB8AC3E}">
        <p14:creationId xmlns:p14="http://schemas.microsoft.com/office/powerpoint/2010/main" val="29692287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a:t>
            </a:r>
          </a:p>
          <a:p>
            <a:r>
              <a:rPr lang="en-US" dirty="0"/>
              <a:t>(1) A small portion of the district “bill” is included under Primary Support.  Under the new distribution model, each campus keeps collected revenue and reimburses the district for a portion of its expenses.  SCC pays 42% of the district bill and North and South each pay 29%.</a:t>
            </a:r>
          </a:p>
          <a:p>
            <a:r>
              <a:rPr lang="en-US" dirty="0"/>
              <a:t>(2) The bulk of the district bill is included under Institutional Management (about $6 million) </a:t>
            </a:r>
          </a:p>
          <a:p>
            <a:r>
              <a:rPr lang="en-US" dirty="0"/>
              <a:t>(3) About $1.2 million budgeted for district transfer from Plant Operations and Maintenance</a:t>
            </a:r>
          </a:p>
        </p:txBody>
      </p:sp>
      <p:sp>
        <p:nvSpPr>
          <p:cNvPr id="4" name="Slide Number Placeholder 3"/>
          <p:cNvSpPr>
            <a:spLocks noGrp="1"/>
          </p:cNvSpPr>
          <p:nvPr>
            <p:ph type="sldNum" sz="quarter" idx="5"/>
          </p:nvPr>
        </p:nvSpPr>
        <p:spPr/>
        <p:txBody>
          <a:bodyPr/>
          <a:lstStyle/>
          <a:p>
            <a:fld id="{DE6EB59A-D557-4620-901A-24BE5358F3E3}" type="slidenum">
              <a:rPr lang="en-US" smtClean="0"/>
              <a:t>11</a:t>
            </a:fld>
            <a:endParaRPr lang="en-US"/>
          </a:p>
        </p:txBody>
      </p:sp>
    </p:spTree>
    <p:extLst>
      <p:ext uri="{BB962C8B-B14F-4D97-AF65-F5344CB8AC3E}">
        <p14:creationId xmlns:p14="http://schemas.microsoft.com/office/powerpoint/2010/main" val="1279460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accent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solidFill>
              </a:defRPr>
            </a:lvl1pPr>
          </a:lstStyle>
          <a:p>
            <a:fld id="{DB0E3AF9-B658-4743-B228-2B17115B185E}" type="datetimeFigureOut">
              <a:rPr lang="en-US" smtClean="0"/>
              <a:t>6/10/2020</a:t>
            </a:fld>
            <a:endParaRPr lang="en-US"/>
          </a:p>
        </p:txBody>
      </p:sp>
      <p:sp>
        <p:nvSpPr>
          <p:cNvPr id="5" name="Footer Placeholder 4"/>
          <p:cNvSpPr>
            <a:spLocks noGrp="1"/>
          </p:cNvSpPr>
          <p:nvPr>
            <p:ph type="ftr" sz="quarter" idx="11"/>
          </p:nvPr>
        </p:nvSpPr>
        <p:spPr/>
        <p:txBody>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solidFill>
              </a:defRPr>
            </a:lvl1pPr>
          </a:lstStyle>
          <a:p>
            <a:fld id="{8A4361D3-5B65-4228-AA40-535F34EE47BA}"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1369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0E3AF9-B658-4743-B228-2B17115B185E}"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4361D3-5B65-4228-AA40-535F34EE47BA}" type="slidenum">
              <a:rPr lang="en-US" smtClean="0"/>
              <a:t>‹#›</a:t>
            </a:fld>
            <a:endParaRPr lang="en-US"/>
          </a:p>
        </p:txBody>
      </p:sp>
    </p:spTree>
    <p:extLst>
      <p:ext uri="{BB962C8B-B14F-4D97-AF65-F5344CB8AC3E}">
        <p14:creationId xmlns:p14="http://schemas.microsoft.com/office/powerpoint/2010/main" val="2555630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0E3AF9-B658-4743-B228-2B17115B185E}"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4361D3-5B65-4228-AA40-535F34EE47BA}" type="slidenum">
              <a:rPr lang="en-US" smtClean="0"/>
              <a:t>‹#›</a:t>
            </a:fld>
            <a:endParaRPr lang="en-US"/>
          </a:p>
        </p:txBody>
      </p:sp>
    </p:spTree>
    <p:extLst>
      <p:ext uri="{BB962C8B-B14F-4D97-AF65-F5344CB8AC3E}">
        <p14:creationId xmlns:p14="http://schemas.microsoft.com/office/powerpoint/2010/main" val="1828955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0E3AF9-B658-4743-B228-2B17115B185E}"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4361D3-5B65-4228-AA40-535F34EE47BA}" type="slidenum">
              <a:rPr lang="en-US" smtClean="0"/>
              <a:t>‹#›</a:t>
            </a:fld>
            <a:endParaRPr lang="en-US"/>
          </a:p>
        </p:txBody>
      </p:sp>
    </p:spTree>
    <p:extLst>
      <p:ext uri="{BB962C8B-B14F-4D97-AF65-F5344CB8AC3E}">
        <p14:creationId xmlns:p14="http://schemas.microsoft.com/office/powerpoint/2010/main" val="2661418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marL="0" algn="ctr" defTabSz="914400" rtl="0" eaLnBrk="1" latinLnBrk="0" hangingPunct="1">
              <a:lnSpc>
                <a:spcPct val="85000"/>
              </a:lnSpc>
              <a:spcBef>
                <a:spcPct val="0"/>
              </a:spcBef>
              <a:buNone/>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Corbel" pitchFamily="34" charset="0"/>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B0E3AF9-B658-4743-B228-2B17115B185E}"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4361D3-5B65-4228-AA40-535F34EE47BA}"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9664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0E3AF9-B658-4743-B228-2B17115B185E}" type="datetimeFigureOut">
              <a:rPr lang="en-US" smtClean="0"/>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4361D3-5B65-4228-AA40-535F34EE47BA}" type="slidenum">
              <a:rPr lang="en-US" smtClean="0"/>
              <a:t>‹#›</a:t>
            </a:fld>
            <a:endParaRPr lang="en-US"/>
          </a:p>
        </p:txBody>
      </p:sp>
    </p:spTree>
    <p:extLst>
      <p:ext uri="{BB962C8B-B14F-4D97-AF65-F5344CB8AC3E}">
        <p14:creationId xmlns:p14="http://schemas.microsoft.com/office/powerpoint/2010/main" val="1825384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0E3AF9-B658-4743-B228-2B17115B185E}" type="datetimeFigureOut">
              <a:rPr lang="en-US" smtClean="0"/>
              <a:t>6/10/2020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4361D3-5B65-4228-AA40-535F34EE47BA}" type="slidenum">
              <a:rPr lang="en-US" smtClean="0"/>
              <a:t>‹#›</a:t>
            </a:fld>
            <a:endParaRPr lang="en-US"/>
          </a:p>
        </p:txBody>
      </p:sp>
    </p:spTree>
    <p:extLst>
      <p:ext uri="{BB962C8B-B14F-4D97-AF65-F5344CB8AC3E}">
        <p14:creationId xmlns:p14="http://schemas.microsoft.com/office/powerpoint/2010/main" val="4051922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0E3AF9-B658-4743-B228-2B17115B185E}" type="datetimeFigureOut">
              <a:rPr lang="en-US" smtClean="0"/>
              <a:t>6/10/2020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4361D3-5B65-4228-AA40-535F34EE47BA}" type="slidenum">
              <a:rPr lang="en-US" smtClean="0"/>
              <a:t>‹#›</a:t>
            </a:fld>
            <a:endParaRPr lang="en-US"/>
          </a:p>
        </p:txBody>
      </p:sp>
    </p:spTree>
    <p:extLst>
      <p:ext uri="{BB962C8B-B14F-4D97-AF65-F5344CB8AC3E}">
        <p14:creationId xmlns:p14="http://schemas.microsoft.com/office/powerpoint/2010/main" val="2141121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0E3AF9-B658-4743-B228-2B17115B185E}" type="datetimeFigureOut">
              <a:rPr lang="en-US" smtClean="0"/>
              <a:t>6/10/2020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4361D3-5B65-4228-AA40-535F34EE47BA}" type="slidenum">
              <a:rPr lang="en-US" smtClean="0"/>
              <a:t>‹#›</a:t>
            </a:fld>
            <a:endParaRPr lang="en-US"/>
          </a:p>
        </p:txBody>
      </p:sp>
    </p:spTree>
    <p:extLst>
      <p:ext uri="{BB962C8B-B14F-4D97-AF65-F5344CB8AC3E}">
        <p14:creationId xmlns:p14="http://schemas.microsoft.com/office/powerpoint/2010/main" val="1360942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B0E3AF9-B658-4743-B228-2B17115B185E}" type="datetimeFigureOut">
              <a:rPr lang="en-US" smtClean="0"/>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4361D3-5B65-4228-AA40-535F34EE47BA}" type="slidenum">
              <a:rPr lang="en-US" smtClean="0"/>
              <a:t>‹#›</a:t>
            </a:fld>
            <a:endParaRPr lang="en-US"/>
          </a:p>
        </p:txBody>
      </p:sp>
    </p:spTree>
    <p:extLst>
      <p:ext uri="{BB962C8B-B14F-4D97-AF65-F5344CB8AC3E}">
        <p14:creationId xmlns:p14="http://schemas.microsoft.com/office/powerpoint/2010/main" val="717994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B0E3AF9-B658-4743-B228-2B17115B185E}" type="datetimeFigureOut">
              <a:rPr lang="en-US" smtClean="0"/>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4361D3-5B65-4228-AA40-535F34EE47BA}" type="slidenum">
              <a:rPr lang="en-US" smtClean="0"/>
              <a:t>‹#›</a:t>
            </a:fld>
            <a:endParaRPr lang="en-US"/>
          </a:p>
        </p:txBody>
      </p:sp>
    </p:spTree>
    <p:extLst>
      <p:ext uri="{BB962C8B-B14F-4D97-AF65-F5344CB8AC3E}">
        <p14:creationId xmlns:p14="http://schemas.microsoft.com/office/powerpoint/2010/main" val="3756261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DB0E3AF9-B658-4743-B228-2B17115B185E}" type="datetimeFigureOut">
              <a:rPr lang="en-US" smtClean="0"/>
              <a:t>6/10/2020</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8A4361D3-5B65-4228-AA40-535F34EE47BA}" type="slidenum">
              <a:rPr lang="en-US" smtClean="0"/>
              <a:t>‹#›</a:t>
            </a:fld>
            <a:endParaRPr lang="en-US"/>
          </a:p>
        </p:txBody>
      </p:sp>
    </p:spTree>
    <p:extLst>
      <p:ext uri="{BB962C8B-B14F-4D97-AF65-F5344CB8AC3E}">
        <p14:creationId xmlns:p14="http://schemas.microsoft.com/office/powerpoint/2010/main" val="3891031740"/>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1BC6C-FEA4-445A-B8B9-EAFB740202F2}"/>
              </a:ext>
            </a:extLst>
          </p:cNvPr>
          <p:cNvSpPr>
            <a:spLocks noGrp="1"/>
          </p:cNvSpPr>
          <p:nvPr>
            <p:ph type="ctrTitle"/>
          </p:nvPr>
        </p:nvSpPr>
        <p:spPr>
          <a:xfrm>
            <a:off x="1109980" y="746392"/>
            <a:ext cx="9966960" cy="2926080"/>
          </a:xfrm>
        </p:spPr>
        <p:txBody>
          <a:bodyPr/>
          <a:lstStyle/>
          <a:p>
            <a:r>
              <a:rPr lang="en-US" dirty="0">
                <a:solidFill>
                  <a:schemeClr val="accent1"/>
                </a:solidFill>
              </a:rPr>
              <a:t>2020-2021 </a:t>
            </a:r>
            <a:br>
              <a:rPr lang="en-US" dirty="0">
                <a:solidFill>
                  <a:schemeClr val="accent1"/>
                </a:solidFill>
              </a:rPr>
            </a:br>
            <a:r>
              <a:rPr lang="en-US" dirty="0">
                <a:solidFill>
                  <a:schemeClr val="accent1"/>
                </a:solidFill>
              </a:rPr>
              <a:t>Budget Development</a:t>
            </a:r>
          </a:p>
        </p:txBody>
      </p:sp>
      <p:sp>
        <p:nvSpPr>
          <p:cNvPr id="3" name="Subtitle 2">
            <a:extLst>
              <a:ext uri="{FF2B5EF4-FFF2-40B4-BE49-F238E27FC236}">
                <a16:creationId xmlns:a16="http://schemas.microsoft.com/office/drawing/2014/main" id="{24501AC2-5A04-4BE5-A8CC-2A0CF749D552}"/>
              </a:ext>
            </a:extLst>
          </p:cNvPr>
          <p:cNvSpPr>
            <a:spLocks noGrp="1"/>
          </p:cNvSpPr>
          <p:nvPr>
            <p:ph type="subTitle" idx="1"/>
          </p:nvPr>
        </p:nvSpPr>
        <p:spPr>
          <a:xfrm>
            <a:off x="1709530" y="4011139"/>
            <a:ext cx="8767860" cy="1388165"/>
          </a:xfrm>
        </p:spPr>
        <p:txBody>
          <a:bodyPr>
            <a:normAutofit/>
          </a:bodyPr>
          <a:lstStyle/>
          <a:p>
            <a:r>
              <a:rPr lang="en-US" sz="3200" b="1" dirty="0"/>
              <a:t>SEATTLE CENTRAL COLLEGE</a:t>
            </a:r>
          </a:p>
        </p:txBody>
      </p:sp>
    </p:spTree>
    <p:extLst>
      <p:ext uri="{BB962C8B-B14F-4D97-AF65-F5344CB8AC3E}">
        <p14:creationId xmlns:p14="http://schemas.microsoft.com/office/powerpoint/2010/main" val="1110611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6A7805DF-C8EA-40A8-B074-4283EE77CA62}"/>
              </a:ext>
            </a:extLst>
          </p:cNvPr>
          <p:cNvGraphicFramePr>
            <a:graphicFrameLocks/>
          </p:cNvGraphicFramePr>
          <p:nvPr>
            <p:extLst>
              <p:ext uri="{D42A27DB-BD31-4B8C-83A1-F6EECF244321}">
                <p14:modId xmlns:p14="http://schemas.microsoft.com/office/powerpoint/2010/main" val="1685814410"/>
              </p:ext>
            </p:extLst>
          </p:nvPr>
        </p:nvGraphicFramePr>
        <p:xfrm>
          <a:off x="1533677" y="1219200"/>
          <a:ext cx="9371390" cy="5050971"/>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4EABECA8-6C02-4026-8E29-1BB30A6840AB}"/>
              </a:ext>
            </a:extLst>
          </p:cNvPr>
          <p:cNvSpPr txBox="1"/>
          <p:nvPr/>
        </p:nvSpPr>
        <p:spPr>
          <a:xfrm>
            <a:off x="9546772" y="6270171"/>
            <a:ext cx="2383858" cy="276999"/>
          </a:xfrm>
          <a:prstGeom prst="rect">
            <a:avLst/>
          </a:prstGeom>
          <a:noFill/>
        </p:spPr>
        <p:txBody>
          <a:bodyPr wrap="none" rtlCol="0">
            <a:spAutoFit/>
          </a:bodyPr>
          <a:lstStyle/>
          <a:p>
            <a:r>
              <a:rPr lang="en-US" sz="1200" dirty="0"/>
              <a:t>Source: SBCTC S/F Ratio Dashboard</a:t>
            </a:r>
          </a:p>
        </p:txBody>
      </p:sp>
      <p:sp>
        <p:nvSpPr>
          <p:cNvPr id="6" name="Title 1">
            <a:extLst>
              <a:ext uri="{FF2B5EF4-FFF2-40B4-BE49-F238E27FC236}">
                <a16:creationId xmlns:a16="http://schemas.microsoft.com/office/drawing/2014/main" id="{1812E095-485F-4A1D-9BD3-753628B8D405}"/>
              </a:ext>
            </a:extLst>
          </p:cNvPr>
          <p:cNvSpPr txBox="1">
            <a:spLocks/>
          </p:cNvSpPr>
          <p:nvPr/>
        </p:nvSpPr>
        <p:spPr>
          <a:xfrm>
            <a:off x="1736877" y="587829"/>
            <a:ext cx="9875520" cy="1356360"/>
          </a:xfrm>
          <a:prstGeom prst="rect">
            <a:avLst/>
          </a:prstGeom>
        </p:spPr>
        <p:txBody>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n-US" dirty="0"/>
              <a:t>Background Factors: S/F Ratio</a:t>
            </a:r>
          </a:p>
        </p:txBody>
      </p:sp>
    </p:spTree>
    <p:extLst>
      <p:ext uri="{BB962C8B-B14F-4D97-AF65-F5344CB8AC3E}">
        <p14:creationId xmlns:p14="http://schemas.microsoft.com/office/powerpoint/2010/main" val="272012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F137653E-B1BF-4CB7-9F8C-C0DA18E57EAB}"/>
              </a:ext>
            </a:extLst>
          </p:cNvPr>
          <p:cNvGraphicFramePr>
            <a:graphicFrameLocks noGrp="1"/>
          </p:cNvGraphicFramePr>
          <p:nvPr>
            <p:extLst>
              <p:ext uri="{D42A27DB-BD31-4B8C-83A1-F6EECF244321}">
                <p14:modId xmlns:p14="http://schemas.microsoft.com/office/powerpoint/2010/main" val="551161944"/>
              </p:ext>
            </p:extLst>
          </p:nvPr>
        </p:nvGraphicFramePr>
        <p:xfrm>
          <a:off x="901337" y="1593669"/>
          <a:ext cx="10141870" cy="4357680"/>
        </p:xfrm>
        <a:graphic>
          <a:graphicData uri="http://schemas.openxmlformats.org/drawingml/2006/table">
            <a:tbl>
              <a:tblPr firstRow="1" bandRow="1">
                <a:tableStyleId>{5C22544A-7EE6-4342-B048-85BDC9FD1C3A}</a:tableStyleId>
              </a:tblPr>
              <a:tblGrid>
                <a:gridCol w="2028374">
                  <a:extLst>
                    <a:ext uri="{9D8B030D-6E8A-4147-A177-3AD203B41FA5}">
                      <a16:colId xmlns:a16="http://schemas.microsoft.com/office/drawing/2014/main" val="767757386"/>
                    </a:ext>
                  </a:extLst>
                </a:gridCol>
                <a:gridCol w="2028374">
                  <a:extLst>
                    <a:ext uri="{9D8B030D-6E8A-4147-A177-3AD203B41FA5}">
                      <a16:colId xmlns:a16="http://schemas.microsoft.com/office/drawing/2014/main" val="1572636979"/>
                    </a:ext>
                  </a:extLst>
                </a:gridCol>
                <a:gridCol w="2028374">
                  <a:extLst>
                    <a:ext uri="{9D8B030D-6E8A-4147-A177-3AD203B41FA5}">
                      <a16:colId xmlns:a16="http://schemas.microsoft.com/office/drawing/2014/main" val="383065407"/>
                    </a:ext>
                  </a:extLst>
                </a:gridCol>
                <a:gridCol w="2028374">
                  <a:extLst>
                    <a:ext uri="{9D8B030D-6E8A-4147-A177-3AD203B41FA5}">
                      <a16:colId xmlns:a16="http://schemas.microsoft.com/office/drawing/2014/main" val="2406298318"/>
                    </a:ext>
                  </a:extLst>
                </a:gridCol>
                <a:gridCol w="2028374">
                  <a:extLst>
                    <a:ext uri="{9D8B030D-6E8A-4147-A177-3AD203B41FA5}">
                      <a16:colId xmlns:a16="http://schemas.microsoft.com/office/drawing/2014/main" val="2580064548"/>
                    </a:ext>
                  </a:extLst>
                </a:gridCol>
              </a:tblGrid>
              <a:tr h="451861">
                <a:tc>
                  <a:txBody>
                    <a:bodyPr/>
                    <a:lstStyle/>
                    <a:p>
                      <a:endParaRPr lang="en-US" dirty="0"/>
                    </a:p>
                  </a:txBody>
                  <a:tcPr/>
                </a:tc>
                <a:tc>
                  <a:txBody>
                    <a:bodyPr/>
                    <a:lstStyle/>
                    <a:p>
                      <a:pPr algn="ctr"/>
                      <a:r>
                        <a:rPr lang="en-US" dirty="0"/>
                        <a:t>18-19 Budget</a:t>
                      </a:r>
                    </a:p>
                  </a:txBody>
                  <a:tcPr/>
                </a:tc>
                <a:tc>
                  <a:txBody>
                    <a:bodyPr/>
                    <a:lstStyle/>
                    <a:p>
                      <a:pPr algn="ctr"/>
                      <a:r>
                        <a:rPr lang="en-US" dirty="0"/>
                        <a:t>18-19 Actual</a:t>
                      </a:r>
                    </a:p>
                  </a:txBody>
                  <a:tcPr/>
                </a:tc>
                <a:tc>
                  <a:txBody>
                    <a:bodyPr/>
                    <a:lstStyle/>
                    <a:p>
                      <a:pPr algn="ctr"/>
                      <a:r>
                        <a:rPr lang="en-US" dirty="0"/>
                        <a:t>% of Budget</a:t>
                      </a:r>
                    </a:p>
                  </a:txBody>
                  <a:tcPr/>
                </a:tc>
                <a:tc>
                  <a:txBody>
                    <a:bodyPr/>
                    <a:lstStyle/>
                    <a:p>
                      <a:pPr algn="ctr"/>
                      <a:r>
                        <a:rPr lang="en-US" dirty="0"/>
                        <a:t>19-20 Budget</a:t>
                      </a:r>
                    </a:p>
                  </a:txBody>
                  <a:tcPr/>
                </a:tc>
                <a:extLst>
                  <a:ext uri="{0D108BD9-81ED-4DB2-BD59-A6C34878D82A}">
                    <a16:rowId xmlns:a16="http://schemas.microsoft.com/office/drawing/2014/main" val="561885353"/>
                  </a:ext>
                </a:extLst>
              </a:tr>
              <a:tr h="451861">
                <a:tc>
                  <a:txBody>
                    <a:bodyPr/>
                    <a:lstStyle/>
                    <a:p>
                      <a:r>
                        <a:rPr lang="en-US" dirty="0"/>
                        <a:t>Instruction</a:t>
                      </a:r>
                    </a:p>
                  </a:txBody>
                  <a:tcPr/>
                </a:tc>
                <a:tc>
                  <a:txBody>
                    <a:bodyPr/>
                    <a:lstStyle/>
                    <a:p>
                      <a:pPr algn="ctr"/>
                      <a:r>
                        <a:rPr lang="en-US" dirty="0"/>
                        <a:t>$23,309,582</a:t>
                      </a:r>
                    </a:p>
                  </a:txBody>
                  <a:tcPr/>
                </a:tc>
                <a:tc>
                  <a:txBody>
                    <a:bodyPr/>
                    <a:lstStyle/>
                    <a:p>
                      <a:pPr algn="ctr"/>
                      <a:r>
                        <a:rPr lang="en-US" dirty="0"/>
                        <a:t>$22,446,744</a:t>
                      </a:r>
                    </a:p>
                  </a:txBody>
                  <a:tcPr/>
                </a:tc>
                <a:tc>
                  <a:txBody>
                    <a:bodyPr/>
                    <a:lstStyle/>
                    <a:p>
                      <a:pPr algn="ctr"/>
                      <a:r>
                        <a:rPr lang="en-US" dirty="0"/>
                        <a:t>96%</a:t>
                      </a:r>
                    </a:p>
                  </a:txBody>
                  <a:tcPr/>
                </a:tc>
                <a:tc>
                  <a:txBody>
                    <a:bodyPr/>
                    <a:lstStyle/>
                    <a:p>
                      <a:pPr algn="ctr"/>
                      <a:r>
                        <a:rPr lang="en-US" dirty="0"/>
                        <a:t>$20,197,144</a:t>
                      </a:r>
                    </a:p>
                  </a:txBody>
                  <a:tcPr/>
                </a:tc>
                <a:extLst>
                  <a:ext uri="{0D108BD9-81ED-4DB2-BD59-A6C34878D82A}">
                    <a16:rowId xmlns:a16="http://schemas.microsoft.com/office/drawing/2014/main" val="738250358"/>
                  </a:ext>
                </a:extLst>
              </a:tr>
              <a:tr h="779926">
                <a:tc>
                  <a:txBody>
                    <a:bodyPr/>
                    <a:lstStyle/>
                    <a:p>
                      <a:r>
                        <a:rPr lang="en-US" dirty="0"/>
                        <a:t>Student Services</a:t>
                      </a:r>
                    </a:p>
                  </a:txBody>
                  <a:tcPr/>
                </a:tc>
                <a:tc>
                  <a:txBody>
                    <a:bodyPr/>
                    <a:lstStyle/>
                    <a:p>
                      <a:pPr algn="ctr"/>
                      <a:r>
                        <a:rPr lang="en-US" dirty="0"/>
                        <a:t>$4,994,247</a:t>
                      </a:r>
                    </a:p>
                  </a:txBody>
                  <a:tcPr/>
                </a:tc>
                <a:tc>
                  <a:txBody>
                    <a:bodyPr/>
                    <a:lstStyle/>
                    <a:p>
                      <a:pPr algn="ctr"/>
                      <a:r>
                        <a:rPr lang="en-US" dirty="0"/>
                        <a:t>$4,268,652</a:t>
                      </a:r>
                    </a:p>
                  </a:txBody>
                  <a:tcPr/>
                </a:tc>
                <a:tc>
                  <a:txBody>
                    <a:bodyPr/>
                    <a:lstStyle/>
                    <a:p>
                      <a:pPr algn="ctr"/>
                      <a:r>
                        <a:rPr lang="en-US" dirty="0"/>
                        <a:t>85%</a:t>
                      </a:r>
                    </a:p>
                  </a:txBody>
                  <a:tcPr/>
                </a:tc>
                <a:tc>
                  <a:txBody>
                    <a:bodyPr/>
                    <a:lstStyle/>
                    <a:p>
                      <a:pPr algn="ctr"/>
                      <a:r>
                        <a:rPr lang="en-US" dirty="0"/>
                        <a:t>$5,954,186</a:t>
                      </a:r>
                    </a:p>
                  </a:txBody>
                  <a:tcPr/>
                </a:tc>
                <a:extLst>
                  <a:ext uri="{0D108BD9-81ED-4DB2-BD59-A6C34878D82A}">
                    <a16:rowId xmlns:a16="http://schemas.microsoft.com/office/drawing/2014/main" val="198084217"/>
                  </a:ext>
                </a:extLst>
              </a:tr>
              <a:tr h="779926">
                <a:tc>
                  <a:txBody>
                    <a:bodyPr/>
                    <a:lstStyle/>
                    <a:p>
                      <a:r>
                        <a:rPr lang="en-US" dirty="0"/>
                        <a:t>Institutional Management</a:t>
                      </a:r>
                    </a:p>
                  </a:txBody>
                  <a:tcPr/>
                </a:tc>
                <a:tc>
                  <a:txBody>
                    <a:bodyPr/>
                    <a:lstStyle/>
                    <a:p>
                      <a:pPr algn="ctr"/>
                      <a:r>
                        <a:rPr lang="en-US" dirty="0"/>
                        <a:t>$2,406,722</a:t>
                      </a:r>
                    </a:p>
                  </a:txBody>
                  <a:tcPr/>
                </a:tc>
                <a:tc>
                  <a:txBody>
                    <a:bodyPr/>
                    <a:lstStyle/>
                    <a:p>
                      <a:pPr algn="ctr"/>
                      <a:r>
                        <a:rPr lang="en-US" dirty="0"/>
                        <a:t>$1,872,333</a:t>
                      </a:r>
                    </a:p>
                  </a:txBody>
                  <a:tcPr/>
                </a:tc>
                <a:tc>
                  <a:txBody>
                    <a:bodyPr/>
                    <a:lstStyle/>
                    <a:p>
                      <a:pPr algn="ctr"/>
                      <a:r>
                        <a:rPr lang="en-US" dirty="0"/>
                        <a:t>78%</a:t>
                      </a:r>
                    </a:p>
                  </a:txBody>
                  <a:tcPr/>
                </a:tc>
                <a:tc>
                  <a:txBody>
                    <a:bodyPr/>
                    <a:lstStyle/>
                    <a:p>
                      <a:pPr algn="ctr"/>
                      <a:r>
                        <a:rPr lang="en-US" dirty="0"/>
                        <a:t>$4,290,311</a:t>
                      </a:r>
                    </a:p>
                  </a:txBody>
                  <a:tcPr/>
                </a:tc>
                <a:extLst>
                  <a:ext uri="{0D108BD9-81ED-4DB2-BD59-A6C34878D82A}">
                    <a16:rowId xmlns:a16="http://schemas.microsoft.com/office/drawing/2014/main" val="1375289603"/>
                  </a:ext>
                </a:extLst>
              </a:tr>
              <a:tr h="1114180">
                <a:tc>
                  <a:txBody>
                    <a:bodyPr/>
                    <a:lstStyle/>
                    <a:p>
                      <a:r>
                        <a:rPr lang="en-US" dirty="0"/>
                        <a:t>Plant Operations &amp; Maintenance</a:t>
                      </a:r>
                    </a:p>
                  </a:txBody>
                  <a:tcPr/>
                </a:tc>
                <a:tc>
                  <a:txBody>
                    <a:bodyPr/>
                    <a:lstStyle/>
                    <a:p>
                      <a:pPr algn="ctr"/>
                      <a:r>
                        <a:rPr lang="en-US" dirty="0"/>
                        <a:t>$3,960,102</a:t>
                      </a:r>
                    </a:p>
                  </a:txBody>
                  <a:tcPr/>
                </a:tc>
                <a:tc>
                  <a:txBody>
                    <a:bodyPr/>
                    <a:lstStyle/>
                    <a:p>
                      <a:pPr algn="ctr"/>
                      <a:r>
                        <a:rPr lang="en-US" dirty="0"/>
                        <a:t>$3,695,763</a:t>
                      </a:r>
                    </a:p>
                  </a:txBody>
                  <a:tcPr/>
                </a:tc>
                <a:tc>
                  <a:txBody>
                    <a:bodyPr/>
                    <a:lstStyle/>
                    <a:p>
                      <a:pPr algn="ctr"/>
                      <a:r>
                        <a:rPr lang="en-US" dirty="0"/>
                        <a:t>93%</a:t>
                      </a:r>
                    </a:p>
                  </a:txBody>
                  <a:tcPr/>
                </a:tc>
                <a:tc>
                  <a:txBody>
                    <a:bodyPr/>
                    <a:lstStyle/>
                    <a:p>
                      <a:pPr algn="ctr"/>
                      <a:r>
                        <a:rPr lang="en-US" dirty="0"/>
                        <a:t>$4,692,854</a:t>
                      </a:r>
                    </a:p>
                  </a:txBody>
                  <a:tcPr/>
                </a:tc>
                <a:extLst>
                  <a:ext uri="{0D108BD9-81ED-4DB2-BD59-A6C34878D82A}">
                    <a16:rowId xmlns:a16="http://schemas.microsoft.com/office/drawing/2014/main" val="804616221"/>
                  </a:ext>
                </a:extLst>
              </a:tr>
              <a:tr h="779926">
                <a:tc>
                  <a:txBody>
                    <a:bodyPr/>
                    <a:lstStyle/>
                    <a:p>
                      <a:r>
                        <a:rPr lang="en-US" dirty="0"/>
                        <a:t>Total Expenditures</a:t>
                      </a:r>
                    </a:p>
                  </a:txBody>
                  <a:tcPr/>
                </a:tc>
                <a:tc>
                  <a:txBody>
                    <a:bodyPr/>
                    <a:lstStyle/>
                    <a:p>
                      <a:pPr algn="ctr"/>
                      <a:r>
                        <a:rPr lang="en-US" dirty="0"/>
                        <a:t>$34,670,653</a:t>
                      </a:r>
                    </a:p>
                  </a:txBody>
                  <a:tcPr/>
                </a:tc>
                <a:tc>
                  <a:txBody>
                    <a:bodyPr/>
                    <a:lstStyle/>
                    <a:p>
                      <a:pPr algn="ctr"/>
                      <a:r>
                        <a:rPr lang="en-US" dirty="0"/>
                        <a:t>$32,283,492</a:t>
                      </a:r>
                    </a:p>
                  </a:txBody>
                  <a:tcPr/>
                </a:tc>
                <a:tc>
                  <a:txBody>
                    <a:bodyPr/>
                    <a:lstStyle/>
                    <a:p>
                      <a:pPr algn="ctr"/>
                      <a:r>
                        <a:rPr lang="en-US" dirty="0"/>
                        <a:t>93%</a:t>
                      </a:r>
                    </a:p>
                  </a:txBody>
                  <a:tcPr/>
                </a:tc>
                <a:tc>
                  <a:txBody>
                    <a:bodyPr/>
                    <a:lstStyle/>
                    <a:p>
                      <a:pPr algn="ctr"/>
                      <a:r>
                        <a:rPr lang="en-US" dirty="0"/>
                        <a:t>$35,134,495</a:t>
                      </a:r>
                    </a:p>
                  </a:txBody>
                  <a:tcPr/>
                </a:tc>
                <a:extLst>
                  <a:ext uri="{0D108BD9-81ED-4DB2-BD59-A6C34878D82A}">
                    <a16:rowId xmlns:a16="http://schemas.microsoft.com/office/drawing/2014/main" val="441528251"/>
                  </a:ext>
                </a:extLst>
              </a:tr>
            </a:tbl>
          </a:graphicData>
        </a:graphic>
      </p:graphicFrame>
      <p:sp>
        <p:nvSpPr>
          <p:cNvPr id="5" name="Title 4">
            <a:extLst>
              <a:ext uri="{FF2B5EF4-FFF2-40B4-BE49-F238E27FC236}">
                <a16:creationId xmlns:a16="http://schemas.microsoft.com/office/drawing/2014/main" id="{CB12892D-2E53-4C99-95BD-3B87B686DE89}"/>
              </a:ext>
            </a:extLst>
          </p:cNvPr>
          <p:cNvSpPr txBox="1">
            <a:spLocks/>
          </p:cNvSpPr>
          <p:nvPr/>
        </p:nvSpPr>
        <p:spPr>
          <a:xfrm>
            <a:off x="731518" y="457201"/>
            <a:ext cx="9875521" cy="1100666"/>
          </a:xfrm>
          <a:prstGeom prst="rect">
            <a:avLst/>
          </a:prstGeom>
        </p:spPr>
        <p:txBody>
          <a:bodyPr vert="horz" lIns="68580" tIns="34290" rIns="68580" bIns="3429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lvl="1"/>
            <a:r>
              <a:rPr lang="en-US" sz="4000" b="1" dirty="0">
                <a:solidFill>
                  <a:schemeClr val="accent6"/>
                </a:solidFill>
                <a:latin typeface="+mj-lt"/>
              </a:rPr>
              <a:t>2018-2019 </a:t>
            </a:r>
            <a:r>
              <a:rPr lang="en-US" sz="3200" b="1" dirty="0">
                <a:solidFill>
                  <a:schemeClr val="accent1"/>
                </a:solidFill>
                <a:latin typeface="+mj-lt"/>
              </a:rPr>
              <a:t>Operating Budget Recap (no local funds)</a:t>
            </a:r>
          </a:p>
        </p:txBody>
      </p:sp>
    </p:spTree>
    <p:extLst>
      <p:ext uri="{BB962C8B-B14F-4D97-AF65-F5344CB8AC3E}">
        <p14:creationId xmlns:p14="http://schemas.microsoft.com/office/powerpoint/2010/main" val="1958188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F56D5-6563-4509-8E1C-FFF08389C206}"/>
              </a:ext>
            </a:extLst>
          </p:cNvPr>
          <p:cNvSpPr>
            <a:spLocks noGrp="1"/>
          </p:cNvSpPr>
          <p:nvPr>
            <p:ph type="ctrTitle"/>
          </p:nvPr>
        </p:nvSpPr>
        <p:spPr/>
        <p:txBody>
          <a:bodyPr/>
          <a:lstStyle/>
          <a:p>
            <a:r>
              <a:rPr lang="en-US" dirty="0"/>
              <a:t>2019-2020</a:t>
            </a:r>
          </a:p>
        </p:txBody>
      </p:sp>
      <p:sp>
        <p:nvSpPr>
          <p:cNvPr id="3" name="Subtitle 2">
            <a:extLst>
              <a:ext uri="{FF2B5EF4-FFF2-40B4-BE49-F238E27FC236}">
                <a16:creationId xmlns:a16="http://schemas.microsoft.com/office/drawing/2014/main" id="{F4130DE2-60BC-4E55-A6E3-1AAAF6A49C6B}"/>
              </a:ext>
            </a:extLst>
          </p:cNvPr>
          <p:cNvSpPr>
            <a:spLocks noGrp="1"/>
          </p:cNvSpPr>
          <p:nvPr>
            <p:ph type="subTitle" idx="1"/>
          </p:nvPr>
        </p:nvSpPr>
        <p:spPr/>
        <p:txBody>
          <a:bodyPr>
            <a:normAutofit/>
          </a:bodyPr>
          <a:lstStyle/>
          <a:p>
            <a:r>
              <a:rPr lang="en-US" sz="3200" dirty="0"/>
              <a:t>Reviewing this Year’s Budget</a:t>
            </a:r>
          </a:p>
        </p:txBody>
      </p:sp>
    </p:spTree>
    <p:extLst>
      <p:ext uri="{BB962C8B-B14F-4D97-AF65-F5344CB8AC3E}">
        <p14:creationId xmlns:p14="http://schemas.microsoft.com/office/powerpoint/2010/main" val="1986520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0664" y="1996017"/>
            <a:ext cx="9927208" cy="3947582"/>
          </a:xfrm>
        </p:spPr>
        <p:txBody>
          <a:bodyPr>
            <a:normAutofit lnSpcReduction="10000"/>
          </a:bodyPr>
          <a:lstStyle/>
          <a:p>
            <a:pPr>
              <a:buClrTx/>
            </a:pPr>
            <a:r>
              <a:rPr lang="en-US" dirty="0"/>
              <a:t>In 2019-2020, we planned a 3% budget reduction. </a:t>
            </a:r>
          </a:p>
          <a:p>
            <a:pPr>
              <a:buClrTx/>
            </a:pPr>
            <a:r>
              <a:rPr lang="en-US" dirty="0"/>
              <a:t>Resource Allocation Committee of College Council provided principles to the Executive Team to employ when cutting the budget.</a:t>
            </a:r>
          </a:p>
          <a:p>
            <a:pPr lvl="2">
              <a:buClrTx/>
            </a:pPr>
            <a:r>
              <a:rPr lang="en-US" dirty="0">
                <a:solidFill>
                  <a:schemeClr val="accent6"/>
                </a:solidFill>
              </a:rPr>
              <a:t>Avoid across the board reductions. Assess reductions on case-by-case basis.</a:t>
            </a:r>
          </a:p>
          <a:p>
            <a:pPr lvl="2">
              <a:buClrTx/>
            </a:pPr>
            <a:r>
              <a:rPr lang="en-US" dirty="0">
                <a:solidFill>
                  <a:schemeClr val="accent6"/>
                </a:solidFill>
              </a:rPr>
              <a:t>Promote and fund educational initiatives that increase student recruitment, retention and completion, especially for students who have been underserved.</a:t>
            </a:r>
          </a:p>
          <a:p>
            <a:pPr lvl="2">
              <a:buClrTx/>
            </a:pPr>
            <a:r>
              <a:rPr lang="en-US" dirty="0">
                <a:solidFill>
                  <a:schemeClr val="accent6"/>
                </a:solidFill>
              </a:rPr>
              <a:t>Support the guided pathways and safety/security goals of the college operational plan.</a:t>
            </a:r>
          </a:p>
          <a:p>
            <a:pPr lvl="2">
              <a:buClrTx/>
            </a:pPr>
            <a:r>
              <a:rPr lang="en-US" dirty="0">
                <a:solidFill>
                  <a:schemeClr val="accent6"/>
                </a:solidFill>
              </a:rPr>
              <a:t>Identify opportunities to standardize and reduce duplication of effort across the college. </a:t>
            </a:r>
          </a:p>
          <a:p>
            <a:pPr lvl="2">
              <a:buClrTx/>
            </a:pPr>
            <a:r>
              <a:rPr lang="en-US" dirty="0">
                <a:solidFill>
                  <a:schemeClr val="accent6"/>
                </a:solidFill>
              </a:rPr>
              <a:t>Seek alternatives when considering a reduction-in-force.</a:t>
            </a:r>
          </a:p>
          <a:p>
            <a:pPr lvl="2">
              <a:buClrTx/>
            </a:pPr>
            <a:r>
              <a:rPr lang="en-US" dirty="0">
                <a:solidFill>
                  <a:schemeClr val="accent6"/>
                </a:solidFill>
              </a:rPr>
              <a:t>Pursue new revenue streams in line with college operational plan. </a:t>
            </a:r>
          </a:p>
          <a:p>
            <a:pPr>
              <a:buClrTx/>
            </a:pPr>
            <a:r>
              <a:rPr lang="en-US" dirty="0"/>
              <a:t>We continue to use diminishing reserves to offset having less tuition and allocation than we have budgeted to spend.</a:t>
            </a:r>
          </a:p>
          <a:p>
            <a:pPr>
              <a:buClrTx/>
            </a:pPr>
            <a:endParaRPr lang="en-US" dirty="0">
              <a:latin typeface="+mj-lt"/>
            </a:endParaRPr>
          </a:p>
        </p:txBody>
      </p:sp>
      <p:sp>
        <p:nvSpPr>
          <p:cNvPr id="5" name="Title 4"/>
          <p:cNvSpPr txBox="1">
            <a:spLocks/>
          </p:cNvSpPr>
          <p:nvPr/>
        </p:nvSpPr>
        <p:spPr>
          <a:xfrm>
            <a:off x="934128" y="914401"/>
            <a:ext cx="9022672" cy="1100666"/>
          </a:xfrm>
          <a:prstGeom prst="rect">
            <a:avLst/>
          </a:prstGeom>
        </p:spPr>
        <p:txBody>
          <a:bodyPr vert="horz" lIns="68580" tIns="34290" rIns="68580" bIns="3429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lvl="1"/>
            <a:r>
              <a:rPr lang="en-US" sz="4000" b="1" dirty="0">
                <a:solidFill>
                  <a:schemeClr val="accent6"/>
                </a:solidFill>
                <a:latin typeface="+mj-lt"/>
              </a:rPr>
              <a:t>2019 – 2020 </a:t>
            </a:r>
            <a:r>
              <a:rPr lang="en-US" sz="3200" b="1" dirty="0">
                <a:solidFill>
                  <a:schemeClr val="accent1"/>
                </a:solidFill>
                <a:latin typeface="+mj-lt"/>
              </a:rPr>
              <a:t>Budget Recap</a:t>
            </a:r>
            <a:endParaRPr lang="en-US" sz="4000" b="1" dirty="0">
              <a:solidFill>
                <a:schemeClr val="accent1"/>
              </a:solidFill>
              <a:latin typeface="+mj-lt"/>
            </a:endParaRPr>
          </a:p>
        </p:txBody>
      </p:sp>
    </p:spTree>
    <p:extLst>
      <p:ext uri="{BB962C8B-B14F-4D97-AF65-F5344CB8AC3E}">
        <p14:creationId xmlns:p14="http://schemas.microsoft.com/office/powerpoint/2010/main" val="589857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54532-44BA-43F7-A904-CF7CDF4038E1}"/>
              </a:ext>
            </a:extLst>
          </p:cNvPr>
          <p:cNvSpPr>
            <a:spLocks noGrp="1"/>
          </p:cNvSpPr>
          <p:nvPr>
            <p:ph type="title"/>
          </p:nvPr>
        </p:nvSpPr>
        <p:spPr/>
        <p:txBody>
          <a:bodyPr/>
          <a:lstStyle/>
          <a:p>
            <a:pPr marL="0" lvl="1"/>
            <a:r>
              <a:rPr lang="en-US" sz="4000" b="1" kern="1200" dirty="0">
                <a:solidFill>
                  <a:srgbClr val="DF5327"/>
                </a:solidFill>
                <a:latin typeface="Corbel" panose="020B0503020204020204"/>
                <a:ea typeface="+mn-ea"/>
                <a:cs typeface="+mn-cs"/>
              </a:rPr>
              <a:t>2019 – 2020 </a:t>
            </a:r>
            <a:r>
              <a:rPr lang="en-US" sz="3200" b="1" dirty="0">
                <a:solidFill>
                  <a:schemeClr val="accent1"/>
                </a:solidFill>
              </a:rPr>
              <a:t>Spending Cash</a:t>
            </a:r>
            <a:endParaRPr lang="en-US" sz="4000" b="1" dirty="0">
              <a:solidFill>
                <a:schemeClr val="accent1"/>
              </a:solidFill>
              <a:latin typeface="+mj-lt"/>
            </a:endParaRPr>
          </a:p>
        </p:txBody>
      </p:sp>
      <p:sp>
        <p:nvSpPr>
          <p:cNvPr id="3" name="Content Placeholder 2">
            <a:extLst>
              <a:ext uri="{FF2B5EF4-FFF2-40B4-BE49-F238E27FC236}">
                <a16:creationId xmlns:a16="http://schemas.microsoft.com/office/drawing/2014/main" id="{23408F20-4500-49D0-AD17-CAAEA954778B}"/>
              </a:ext>
            </a:extLst>
          </p:cNvPr>
          <p:cNvSpPr>
            <a:spLocks noGrp="1"/>
          </p:cNvSpPr>
          <p:nvPr>
            <p:ph idx="1"/>
          </p:nvPr>
        </p:nvSpPr>
        <p:spPr/>
        <p:txBody>
          <a:bodyPr>
            <a:normAutofit fontScale="92500" lnSpcReduction="10000"/>
          </a:bodyPr>
          <a:lstStyle/>
          <a:p>
            <a:r>
              <a:rPr lang="en-US" sz="2400" dirty="0"/>
              <a:t>We started spending more cash on hand in FY </a:t>
            </a:r>
            <a:r>
              <a:rPr lang="en-US" sz="2400" dirty="0">
                <a:solidFill>
                  <a:schemeClr val="accent6"/>
                </a:solidFill>
              </a:rPr>
              <a:t>1718</a:t>
            </a:r>
            <a:r>
              <a:rPr lang="en-US" sz="2400" dirty="0"/>
              <a:t>, around the time that international enrollment started falling precipitously. </a:t>
            </a:r>
          </a:p>
          <a:p>
            <a:pPr lvl="0"/>
            <a:r>
              <a:rPr lang="en-US" sz="2400" dirty="0"/>
              <a:t>By FY </a:t>
            </a:r>
            <a:r>
              <a:rPr lang="en-US" sz="2400" dirty="0">
                <a:solidFill>
                  <a:schemeClr val="accent6"/>
                </a:solidFill>
              </a:rPr>
              <a:t>1819</a:t>
            </a:r>
            <a:r>
              <a:rPr lang="en-US" sz="2400" dirty="0"/>
              <a:t>, we were carrying forward about 2M less at the end of the year than we usually did. </a:t>
            </a:r>
            <a:r>
              <a:rPr lang="en-US" sz="2400" dirty="0">
                <a:solidFill>
                  <a:schemeClr val="accent2"/>
                </a:solidFill>
              </a:rPr>
              <a:t>3M</a:t>
            </a:r>
            <a:r>
              <a:rPr lang="en-US" sz="2400" dirty="0"/>
              <a:t> of the operating budget that year was paid for by spending cash on hand (reserves).</a:t>
            </a:r>
          </a:p>
          <a:p>
            <a:r>
              <a:rPr lang="en-US" sz="2400" dirty="0"/>
              <a:t>In FY </a:t>
            </a:r>
            <a:r>
              <a:rPr lang="en-US" sz="2400" dirty="0">
                <a:solidFill>
                  <a:schemeClr val="accent6"/>
                </a:solidFill>
              </a:rPr>
              <a:t>1920</a:t>
            </a:r>
            <a:r>
              <a:rPr lang="en-US" sz="2400" dirty="0"/>
              <a:t>, we had to plan for </a:t>
            </a:r>
            <a:r>
              <a:rPr lang="en-US" sz="2400" dirty="0">
                <a:solidFill>
                  <a:schemeClr val="accent2"/>
                </a:solidFill>
              </a:rPr>
              <a:t>3M</a:t>
            </a:r>
            <a:r>
              <a:rPr lang="en-US" sz="2400" dirty="0"/>
              <a:t> less going forward in the budget and in future years. The Executive Team decided it would be too difficult to cut 3M so quickly all at once, so we took a 1.5M budget reduction and assumed we would keep spending the other 1.5M out of cash reserves.</a:t>
            </a:r>
          </a:p>
          <a:p>
            <a:pPr lvl="0"/>
            <a:r>
              <a:rPr lang="en-US" sz="2400" dirty="0"/>
              <a:t>Into FY </a:t>
            </a:r>
            <a:r>
              <a:rPr lang="en-US" sz="2400" dirty="0">
                <a:solidFill>
                  <a:schemeClr val="accent6"/>
                </a:solidFill>
              </a:rPr>
              <a:t>2021</a:t>
            </a:r>
            <a:r>
              <a:rPr lang="en-US" sz="2400" dirty="0"/>
              <a:t>, we are heading toward a </a:t>
            </a:r>
            <a:r>
              <a:rPr lang="en-US" sz="2400" dirty="0">
                <a:solidFill>
                  <a:schemeClr val="tx1">
                    <a:lumMod val="65000"/>
                    <a:lumOff val="35000"/>
                  </a:schemeClr>
                </a:solidFill>
              </a:rPr>
              <a:t>6.4</a:t>
            </a:r>
            <a:r>
              <a:rPr lang="en-US" sz="2400" dirty="0"/>
              <a:t>M imbalance due to declining revenues from decreasing international student enrollment, flat or declining state enrollment, and increased cost of doing business.</a:t>
            </a:r>
            <a:endParaRPr lang="en-US" dirty="0"/>
          </a:p>
        </p:txBody>
      </p:sp>
    </p:spTree>
    <p:extLst>
      <p:ext uri="{BB962C8B-B14F-4D97-AF65-F5344CB8AC3E}">
        <p14:creationId xmlns:p14="http://schemas.microsoft.com/office/powerpoint/2010/main" val="30083961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EAF9-F208-4EF4-A491-172D08097830}"/>
              </a:ext>
            </a:extLst>
          </p:cNvPr>
          <p:cNvSpPr>
            <a:spLocks noGrp="1"/>
          </p:cNvSpPr>
          <p:nvPr>
            <p:ph type="title"/>
          </p:nvPr>
        </p:nvSpPr>
        <p:spPr/>
        <p:txBody>
          <a:bodyPr/>
          <a:lstStyle/>
          <a:p>
            <a:r>
              <a:rPr lang="en-US" b="1" dirty="0">
                <a:solidFill>
                  <a:schemeClr val="accent6"/>
                </a:solidFill>
              </a:rPr>
              <a:t>2019 – 2020 </a:t>
            </a:r>
            <a:r>
              <a:rPr lang="en-US" sz="3600" b="1" dirty="0"/>
              <a:t>Budget Recap</a:t>
            </a:r>
            <a:endParaRPr lang="en-US" dirty="0"/>
          </a:p>
        </p:txBody>
      </p:sp>
      <p:sp>
        <p:nvSpPr>
          <p:cNvPr id="3" name="Content Placeholder 2">
            <a:extLst>
              <a:ext uri="{FF2B5EF4-FFF2-40B4-BE49-F238E27FC236}">
                <a16:creationId xmlns:a16="http://schemas.microsoft.com/office/drawing/2014/main" id="{3CBE600D-3DDF-49CE-8EB1-17A08E5A19E2}"/>
              </a:ext>
            </a:extLst>
          </p:cNvPr>
          <p:cNvSpPr>
            <a:spLocks noGrp="1"/>
          </p:cNvSpPr>
          <p:nvPr>
            <p:ph idx="1"/>
          </p:nvPr>
        </p:nvSpPr>
        <p:spPr/>
        <p:txBody>
          <a:bodyPr/>
          <a:lstStyle/>
          <a:p>
            <a:r>
              <a:rPr lang="en-US" dirty="0"/>
              <a:t>Other uses of reserves during the 1920 budget year:</a:t>
            </a:r>
          </a:p>
          <a:p>
            <a:pPr lvl="1"/>
            <a:r>
              <a:rPr lang="en-US" dirty="0"/>
              <a:t>Welcome Kiosk			$110,000</a:t>
            </a:r>
          </a:p>
          <a:p>
            <a:pPr lvl="1"/>
            <a:r>
              <a:rPr lang="en-US" dirty="0"/>
              <a:t>Renovations- TLC and Opticianry	$250,000</a:t>
            </a:r>
          </a:p>
          <a:p>
            <a:pPr lvl="1"/>
            <a:r>
              <a:rPr lang="en-US" dirty="0"/>
              <a:t>One Card Project 			$250,000</a:t>
            </a:r>
          </a:p>
          <a:p>
            <a:pPr lvl="1"/>
            <a:r>
              <a:rPr lang="en-US" dirty="0"/>
              <a:t>MAC Waterproofing			$175,000</a:t>
            </a:r>
          </a:p>
          <a:p>
            <a:pPr lvl="1"/>
            <a:r>
              <a:rPr lang="en-US" dirty="0"/>
              <a:t>Housing Feasibility Study		$100,000</a:t>
            </a:r>
          </a:p>
          <a:p>
            <a:pPr lvl="1"/>
            <a:r>
              <a:rPr lang="en-US" dirty="0"/>
              <a:t>Major Institutional Master Plan	$750,000</a:t>
            </a:r>
          </a:p>
          <a:p>
            <a:pPr lvl="1"/>
            <a:endParaRPr lang="en-US" dirty="0"/>
          </a:p>
          <a:p>
            <a:pPr lvl="2"/>
            <a:r>
              <a:rPr lang="en-US" dirty="0"/>
              <a:t>The MIMP update will cost 1.5M over two years.</a:t>
            </a:r>
          </a:p>
          <a:p>
            <a:pPr lvl="2"/>
            <a:r>
              <a:rPr lang="en-US" dirty="0"/>
              <a:t>This is not a comprehensive list of reserve spending for 1920. Over 2M in reserves will be spent this budget year. </a:t>
            </a:r>
          </a:p>
        </p:txBody>
      </p:sp>
    </p:spTree>
    <p:extLst>
      <p:ext uri="{BB962C8B-B14F-4D97-AF65-F5344CB8AC3E}">
        <p14:creationId xmlns:p14="http://schemas.microsoft.com/office/powerpoint/2010/main" val="2873178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D6A7D-5824-4BC0-B68B-4AE076F4A919}"/>
              </a:ext>
            </a:extLst>
          </p:cNvPr>
          <p:cNvSpPr>
            <a:spLocks noGrp="1"/>
          </p:cNvSpPr>
          <p:nvPr>
            <p:ph type="title"/>
          </p:nvPr>
        </p:nvSpPr>
        <p:spPr/>
        <p:txBody>
          <a:bodyPr/>
          <a:lstStyle/>
          <a:p>
            <a:r>
              <a:rPr lang="en-US" dirty="0"/>
              <a:t>Historical Trend for Cash Reserves</a:t>
            </a:r>
          </a:p>
        </p:txBody>
      </p:sp>
      <p:graphicFrame>
        <p:nvGraphicFramePr>
          <p:cNvPr id="4" name="Content Placeholder 3">
            <a:extLst>
              <a:ext uri="{FF2B5EF4-FFF2-40B4-BE49-F238E27FC236}">
                <a16:creationId xmlns:a16="http://schemas.microsoft.com/office/drawing/2014/main" id="{34D4BF65-6DDB-45F3-8B27-454CE62B55F5}"/>
              </a:ext>
            </a:extLst>
          </p:cNvPr>
          <p:cNvGraphicFramePr>
            <a:graphicFrameLocks noGrp="1"/>
          </p:cNvGraphicFramePr>
          <p:nvPr>
            <p:ph idx="1"/>
            <p:extLst>
              <p:ext uri="{D42A27DB-BD31-4B8C-83A1-F6EECF244321}">
                <p14:modId xmlns:p14="http://schemas.microsoft.com/office/powerpoint/2010/main" val="1860656987"/>
              </p:ext>
            </p:extLst>
          </p:nvPr>
        </p:nvGraphicFramePr>
        <p:xfrm>
          <a:off x="1173480" y="1783079"/>
          <a:ext cx="9185367" cy="3468192"/>
        </p:xfrm>
        <a:graphic>
          <a:graphicData uri="http://schemas.openxmlformats.org/drawingml/2006/table">
            <a:tbl>
              <a:tblPr firstRow="1" bandRow="1">
                <a:tableStyleId>{5C22544A-7EE6-4342-B048-85BDC9FD1C3A}</a:tableStyleId>
              </a:tblPr>
              <a:tblGrid>
                <a:gridCol w="3061789">
                  <a:extLst>
                    <a:ext uri="{9D8B030D-6E8A-4147-A177-3AD203B41FA5}">
                      <a16:colId xmlns:a16="http://schemas.microsoft.com/office/drawing/2014/main" val="949279665"/>
                    </a:ext>
                  </a:extLst>
                </a:gridCol>
                <a:gridCol w="3061789">
                  <a:extLst>
                    <a:ext uri="{9D8B030D-6E8A-4147-A177-3AD203B41FA5}">
                      <a16:colId xmlns:a16="http://schemas.microsoft.com/office/drawing/2014/main" val="3957719808"/>
                    </a:ext>
                  </a:extLst>
                </a:gridCol>
                <a:gridCol w="3061789">
                  <a:extLst>
                    <a:ext uri="{9D8B030D-6E8A-4147-A177-3AD203B41FA5}">
                      <a16:colId xmlns:a16="http://schemas.microsoft.com/office/drawing/2014/main" val="1473952575"/>
                    </a:ext>
                  </a:extLst>
                </a:gridCol>
              </a:tblGrid>
              <a:tr h="495456">
                <a:tc>
                  <a:txBody>
                    <a:bodyPr/>
                    <a:lstStyle/>
                    <a:p>
                      <a:r>
                        <a:rPr lang="en-US" dirty="0"/>
                        <a:t>Academic Year</a:t>
                      </a:r>
                    </a:p>
                  </a:txBody>
                  <a:tcPr/>
                </a:tc>
                <a:tc>
                  <a:txBody>
                    <a:bodyPr/>
                    <a:lstStyle/>
                    <a:p>
                      <a:pPr algn="ctr"/>
                      <a:r>
                        <a:rPr lang="en-US" dirty="0"/>
                        <a:t>Cash Reserves</a:t>
                      </a:r>
                    </a:p>
                  </a:txBody>
                  <a:tcPr/>
                </a:tc>
                <a:tc>
                  <a:txBody>
                    <a:bodyPr/>
                    <a:lstStyle/>
                    <a:p>
                      <a:pPr algn="ctr"/>
                      <a:r>
                        <a:rPr lang="en-US" dirty="0"/>
                        <a:t>Change Y2Y</a:t>
                      </a:r>
                    </a:p>
                  </a:txBody>
                  <a:tcPr/>
                </a:tc>
                <a:extLst>
                  <a:ext uri="{0D108BD9-81ED-4DB2-BD59-A6C34878D82A}">
                    <a16:rowId xmlns:a16="http://schemas.microsoft.com/office/drawing/2014/main" val="454981192"/>
                  </a:ext>
                </a:extLst>
              </a:tr>
              <a:tr h="495456">
                <a:tc>
                  <a:txBody>
                    <a:bodyPr/>
                    <a:lstStyle/>
                    <a:p>
                      <a:r>
                        <a:rPr lang="en-US" dirty="0"/>
                        <a:t>2015-2016</a:t>
                      </a:r>
                    </a:p>
                  </a:txBody>
                  <a:tcPr/>
                </a:tc>
                <a:tc>
                  <a:txBody>
                    <a:bodyPr/>
                    <a:lstStyle/>
                    <a:p>
                      <a:pPr algn="ctr"/>
                      <a:r>
                        <a:rPr lang="en-US" dirty="0"/>
                        <a:t>$14,805,894</a:t>
                      </a:r>
                    </a:p>
                  </a:txBody>
                  <a:tcPr/>
                </a:tc>
                <a:tc>
                  <a:txBody>
                    <a:bodyPr/>
                    <a:lstStyle/>
                    <a:p>
                      <a:pPr algn="ctr"/>
                      <a:endParaRPr lang="en-US"/>
                    </a:p>
                  </a:txBody>
                  <a:tcPr/>
                </a:tc>
                <a:extLst>
                  <a:ext uri="{0D108BD9-81ED-4DB2-BD59-A6C34878D82A}">
                    <a16:rowId xmlns:a16="http://schemas.microsoft.com/office/drawing/2014/main" val="2930424578"/>
                  </a:ext>
                </a:extLst>
              </a:tr>
              <a:tr h="495456">
                <a:tc>
                  <a:txBody>
                    <a:bodyPr/>
                    <a:lstStyle/>
                    <a:p>
                      <a:r>
                        <a:rPr lang="en-US" dirty="0"/>
                        <a:t>2016-2017</a:t>
                      </a:r>
                    </a:p>
                  </a:txBody>
                  <a:tcPr/>
                </a:tc>
                <a:tc>
                  <a:txBody>
                    <a:bodyPr/>
                    <a:lstStyle/>
                    <a:p>
                      <a:pPr algn="ctr"/>
                      <a:r>
                        <a:rPr lang="en-US" dirty="0"/>
                        <a:t>$15,210,453</a:t>
                      </a:r>
                    </a:p>
                  </a:txBody>
                  <a:tcPr/>
                </a:tc>
                <a:tc>
                  <a:txBody>
                    <a:bodyPr/>
                    <a:lstStyle/>
                    <a:p>
                      <a:pPr algn="ctr"/>
                      <a:r>
                        <a:rPr lang="en-US" dirty="0"/>
                        <a:t>+404K</a:t>
                      </a:r>
                    </a:p>
                  </a:txBody>
                  <a:tcPr/>
                </a:tc>
                <a:extLst>
                  <a:ext uri="{0D108BD9-81ED-4DB2-BD59-A6C34878D82A}">
                    <a16:rowId xmlns:a16="http://schemas.microsoft.com/office/drawing/2014/main" val="3294222461"/>
                  </a:ext>
                </a:extLst>
              </a:tr>
              <a:tr h="495456">
                <a:tc>
                  <a:txBody>
                    <a:bodyPr/>
                    <a:lstStyle/>
                    <a:p>
                      <a:r>
                        <a:rPr lang="en-US" dirty="0"/>
                        <a:t>2017-2018</a:t>
                      </a:r>
                    </a:p>
                  </a:txBody>
                  <a:tcPr/>
                </a:tc>
                <a:tc>
                  <a:txBody>
                    <a:bodyPr/>
                    <a:lstStyle/>
                    <a:p>
                      <a:pPr algn="ctr"/>
                      <a:r>
                        <a:rPr lang="en-US" dirty="0"/>
                        <a:t>$13,474,934</a:t>
                      </a:r>
                    </a:p>
                  </a:txBody>
                  <a:tcPr/>
                </a:tc>
                <a:tc>
                  <a:txBody>
                    <a:bodyPr/>
                    <a:lstStyle/>
                    <a:p>
                      <a:pPr algn="ctr"/>
                      <a:r>
                        <a:rPr lang="en-US" dirty="0">
                          <a:solidFill>
                            <a:schemeClr val="accent6"/>
                          </a:solidFill>
                        </a:rPr>
                        <a:t>-1.7M</a:t>
                      </a:r>
                    </a:p>
                  </a:txBody>
                  <a:tcPr/>
                </a:tc>
                <a:extLst>
                  <a:ext uri="{0D108BD9-81ED-4DB2-BD59-A6C34878D82A}">
                    <a16:rowId xmlns:a16="http://schemas.microsoft.com/office/drawing/2014/main" val="1119307503"/>
                  </a:ext>
                </a:extLst>
              </a:tr>
              <a:tr h="495456">
                <a:tc>
                  <a:txBody>
                    <a:bodyPr/>
                    <a:lstStyle/>
                    <a:p>
                      <a:r>
                        <a:rPr lang="en-US" dirty="0"/>
                        <a:t>2018-2019</a:t>
                      </a:r>
                    </a:p>
                  </a:txBody>
                  <a:tcPr/>
                </a:tc>
                <a:tc>
                  <a:txBody>
                    <a:bodyPr/>
                    <a:lstStyle/>
                    <a:p>
                      <a:pPr algn="ctr"/>
                      <a:r>
                        <a:rPr lang="en-US" dirty="0"/>
                        <a:t>$10,892822</a:t>
                      </a:r>
                    </a:p>
                  </a:txBody>
                  <a:tcPr/>
                </a:tc>
                <a:tc>
                  <a:txBody>
                    <a:bodyPr/>
                    <a:lstStyle/>
                    <a:p>
                      <a:pPr algn="ctr"/>
                      <a:r>
                        <a:rPr lang="en-US" dirty="0">
                          <a:solidFill>
                            <a:schemeClr val="accent6"/>
                          </a:solidFill>
                        </a:rPr>
                        <a:t>-2.5M</a:t>
                      </a:r>
                    </a:p>
                  </a:txBody>
                  <a:tcPr/>
                </a:tc>
                <a:extLst>
                  <a:ext uri="{0D108BD9-81ED-4DB2-BD59-A6C34878D82A}">
                    <a16:rowId xmlns:a16="http://schemas.microsoft.com/office/drawing/2014/main" val="691810123"/>
                  </a:ext>
                </a:extLst>
              </a:tr>
              <a:tr h="495456">
                <a:tc>
                  <a:txBody>
                    <a:bodyPr/>
                    <a:lstStyle/>
                    <a:p>
                      <a:r>
                        <a:rPr lang="en-US" dirty="0"/>
                        <a:t>2019-2020</a:t>
                      </a:r>
                    </a:p>
                  </a:txBody>
                  <a:tcPr/>
                </a:tc>
                <a:tc>
                  <a:txBody>
                    <a:bodyPr/>
                    <a:lstStyle/>
                    <a:p>
                      <a:pPr algn="ctr"/>
                      <a:r>
                        <a:rPr lang="en-US" dirty="0"/>
                        <a:t>$7,308,496</a:t>
                      </a:r>
                    </a:p>
                  </a:txBody>
                  <a:tcPr/>
                </a:tc>
                <a:tc>
                  <a:txBody>
                    <a:bodyPr/>
                    <a:lstStyle/>
                    <a:p>
                      <a:pPr algn="ctr"/>
                      <a:r>
                        <a:rPr lang="en-US" dirty="0">
                          <a:solidFill>
                            <a:schemeClr val="accent6"/>
                          </a:solidFill>
                        </a:rPr>
                        <a:t>-3.5M</a:t>
                      </a:r>
                    </a:p>
                  </a:txBody>
                  <a:tcPr/>
                </a:tc>
                <a:extLst>
                  <a:ext uri="{0D108BD9-81ED-4DB2-BD59-A6C34878D82A}">
                    <a16:rowId xmlns:a16="http://schemas.microsoft.com/office/drawing/2014/main" val="3647469293"/>
                  </a:ext>
                </a:extLst>
              </a:tr>
              <a:tr h="495456">
                <a:tc>
                  <a:txBody>
                    <a:bodyPr/>
                    <a:lstStyle/>
                    <a:p>
                      <a:r>
                        <a:rPr lang="en-US" dirty="0"/>
                        <a:t>2020-2021</a:t>
                      </a:r>
                    </a:p>
                  </a:txBody>
                  <a:tcPr/>
                </a:tc>
                <a:tc>
                  <a:txBody>
                    <a:bodyPr/>
                    <a:lstStyle/>
                    <a:p>
                      <a:pPr algn="ctr"/>
                      <a:r>
                        <a:rPr lang="en-US" dirty="0"/>
                        <a:t>???</a:t>
                      </a:r>
                    </a:p>
                  </a:txBody>
                  <a:tcPr/>
                </a:tc>
                <a:tc>
                  <a:txBody>
                    <a:bodyPr/>
                    <a:lstStyle/>
                    <a:p>
                      <a:pPr algn="ctr"/>
                      <a:r>
                        <a:rPr lang="en-US" dirty="0">
                          <a:solidFill>
                            <a:schemeClr val="accent6"/>
                          </a:solidFill>
                        </a:rPr>
                        <a:t> &gt; or = -2M</a:t>
                      </a:r>
                    </a:p>
                  </a:txBody>
                  <a:tcPr/>
                </a:tc>
                <a:extLst>
                  <a:ext uri="{0D108BD9-81ED-4DB2-BD59-A6C34878D82A}">
                    <a16:rowId xmlns:a16="http://schemas.microsoft.com/office/drawing/2014/main" val="1936144468"/>
                  </a:ext>
                </a:extLst>
              </a:tr>
            </a:tbl>
          </a:graphicData>
        </a:graphic>
      </p:graphicFrame>
    </p:spTree>
    <p:extLst>
      <p:ext uri="{BB962C8B-B14F-4D97-AF65-F5344CB8AC3E}">
        <p14:creationId xmlns:p14="http://schemas.microsoft.com/office/powerpoint/2010/main" val="2135414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F9F8F-6A6C-4C68-A7C0-02F96F1362FE}"/>
              </a:ext>
            </a:extLst>
          </p:cNvPr>
          <p:cNvSpPr>
            <a:spLocks noGrp="1"/>
          </p:cNvSpPr>
          <p:nvPr>
            <p:ph type="title"/>
          </p:nvPr>
        </p:nvSpPr>
        <p:spPr/>
        <p:txBody>
          <a:bodyPr/>
          <a:lstStyle/>
          <a:p>
            <a:r>
              <a:rPr lang="en-US" b="1" dirty="0">
                <a:solidFill>
                  <a:schemeClr val="accent6"/>
                </a:solidFill>
              </a:rPr>
              <a:t>2019 – 2020 </a:t>
            </a:r>
            <a:r>
              <a:rPr lang="en-US" sz="3600" b="1" dirty="0"/>
              <a:t>Budget Recap</a:t>
            </a:r>
            <a:endParaRPr lang="en-US" dirty="0"/>
          </a:p>
        </p:txBody>
      </p:sp>
      <p:sp>
        <p:nvSpPr>
          <p:cNvPr id="3" name="Content Placeholder 2">
            <a:extLst>
              <a:ext uri="{FF2B5EF4-FFF2-40B4-BE49-F238E27FC236}">
                <a16:creationId xmlns:a16="http://schemas.microsoft.com/office/drawing/2014/main" id="{08E43CC5-BB21-49C0-8F77-F6409057C64D}"/>
              </a:ext>
            </a:extLst>
          </p:cNvPr>
          <p:cNvSpPr>
            <a:spLocks noGrp="1"/>
          </p:cNvSpPr>
          <p:nvPr>
            <p:ph idx="1"/>
          </p:nvPr>
        </p:nvSpPr>
        <p:spPr/>
        <p:txBody>
          <a:bodyPr/>
          <a:lstStyle/>
          <a:p>
            <a:pPr>
              <a:buClrTx/>
            </a:pPr>
            <a:r>
              <a:rPr lang="en-US" dirty="0"/>
              <a:t>Some good news:</a:t>
            </a:r>
          </a:p>
          <a:p>
            <a:pPr lvl="1">
              <a:buClrTx/>
            </a:pPr>
            <a:r>
              <a:rPr lang="en-US" dirty="0"/>
              <a:t>Increased Revenues</a:t>
            </a:r>
          </a:p>
          <a:p>
            <a:pPr lvl="2">
              <a:buClrTx/>
            </a:pPr>
            <a:r>
              <a:rPr lang="en-US" dirty="0"/>
              <a:t>Year Up partnership –160 FTE</a:t>
            </a:r>
          </a:p>
          <a:p>
            <a:pPr lvl="2">
              <a:buClrTx/>
            </a:pPr>
            <a:r>
              <a:rPr lang="en-US" dirty="0"/>
              <a:t>BAS program enrollment growth </a:t>
            </a:r>
          </a:p>
          <a:p>
            <a:pPr lvl="2">
              <a:buClrTx/>
            </a:pPr>
            <a:r>
              <a:rPr lang="en-US" dirty="0"/>
              <a:t>Seattle Promise enrollment growth</a:t>
            </a:r>
          </a:p>
          <a:p>
            <a:pPr lvl="2">
              <a:buClrTx/>
            </a:pPr>
            <a:r>
              <a:rPr lang="en-US" dirty="0"/>
              <a:t>1.2% net tuition increase </a:t>
            </a:r>
          </a:p>
          <a:p>
            <a:pPr marL="548640" lvl="2" indent="0">
              <a:buClrTx/>
              <a:buNone/>
            </a:pPr>
            <a:endParaRPr lang="en-US" dirty="0"/>
          </a:p>
          <a:p>
            <a:pPr lvl="1">
              <a:buClrTx/>
            </a:pPr>
            <a:r>
              <a:rPr lang="en-US" dirty="0"/>
              <a:t>Opportunities for Efficiency</a:t>
            </a:r>
          </a:p>
          <a:p>
            <a:pPr lvl="2">
              <a:buClrTx/>
            </a:pPr>
            <a:r>
              <a:rPr lang="en-US" dirty="0"/>
              <a:t>Increasing average number of students per class</a:t>
            </a:r>
          </a:p>
          <a:p>
            <a:pPr lvl="2">
              <a:buClrTx/>
            </a:pPr>
            <a:r>
              <a:rPr lang="en-US" dirty="0"/>
              <a:t>Divesting old buildings to generate income</a:t>
            </a:r>
          </a:p>
          <a:p>
            <a:endParaRPr lang="en-US" dirty="0"/>
          </a:p>
        </p:txBody>
      </p:sp>
    </p:spTree>
    <p:extLst>
      <p:ext uri="{BB962C8B-B14F-4D97-AF65-F5344CB8AC3E}">
        <p14:creationId xmlns:p14="http://schemas.microsoft.com/office/powerpoint/2010/main" val="2358462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14EE1-9A19-4AB5-83B0-DB0DCB76FEBA}"/>
              </a:ext>
            </a:extLst>
          </p:cNvPr>
          <p:cNvSpPr>
            <a:spLocks noGrp="1"/>
          </p:cNvSpPr>
          <p:nvPr>
            <p:ph type="ctrTitle"/>
          </p:nvPr>
        </p:nvSpPr>
        <p:spPr/>
        <p:txBody>
          <a:bodyPr/>
          <a:lstStyle/>
          <a:p>
            <a:r>
              <a:rPr lang="en-US" dirty="0"/>
              <a:t>2020-2021</a:t>
            </a:r>
          </a:p>
        </p:txBody>
      </p:sp>
      <p:sp>
        <p:nvSpPr>
          <p:cNvPr id="3" name="Subtitle 2">
            <a:extLst>
              <a:ext uri="{FF2B5EF4-FFF2-40B4-BE49-F238E27FC236}">
                <a16:creationId xmlns:a16="http://schemas.microsoft.com/office/drawing/2014/main" id="{77B780A7-C25E-4560-9B5B-F769782F8367}"/>
              </a:ext>
            </a:extLst>
          </p:cNvPr>
          <p:cNvSpPr>
            <a:spLocks noGrp="1"/>
          </p:cNvSpPr>
          <p:nvPr>
            <p:ph type="subTitle" idx="1"/>
          </p:nvPr>
        </p:nvSpPr>
        <p:spPr/>
        <p:txBody>
          <a:bodyPr>
            <a:normAutofit/>
          </a:bodyPr>
          <a:lstStyle/>
          <a:p>
            <a:r>
              <a:rPr lang="en-US" sz="3200" dirty="0"/>
              <a:t>Planning Next Year’s Budget</a:t>
            </a:r>
          </a:p>
        </p:txBody>
      </p:sp>
    </p:spTree>
    <p:extLst>
      <p:ext uri="{BB962C8B-B14F-4D97-AF65-F5344CB8AC3E}">
        <p14:creationId xmlns:p14="http://schemas.microsoft.com/office/powerpoint/2010/main" val="6200145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12B29-ACD8-4DC4-90A6-A3C38966EA32}"/>
              </a:ext>
            </a:extLst>
          </p:cNvPr>
          <p:cNvSpPr>
            <a:spLocks noGrp="1"/>
          </p:cNvSpPr>
          <p:nvPr>
            <p:ph type="title"/>
          </p:nvPr>
        </p:nvSpPr>
        <p:spPr/>
        <p:txBody>
          <a:bodyPr/>
          <a:lstStyle/>
          <a:p>
            <a:r>
              <a:rPr lang="en-US" sz="5400" b="1" dirty="0">
                <a:solidFill>
                  <a:schemeClr val="accent6"/>
                </a:solidFill>
              </a:rPr>
              <a:t>2020-2021</a:t>
            </a:r>
            <a:r>
              <a:rPr lang="en-US" dirty="0"/>
              <a:t> Budget Assumptions</a:t>
            </a:r>
          </a:p>
        </p:txBody>
      </p:sp>
      <p:sp>
        <p:nvSpPr>
          <p:cNvPr id="3" name="Content Placeholder 2">
            <a:extLst>
              <a:ext uri="{FF2B5EF4-FFF2-40B4-BE49-F238E27FC236}">
                <a16:creationId xmlns:a16="http://schemas.microsoft.com/office/drawing/2014/main" id="{A1F81E09-35D9-4C51-AE9D-B9B9CE4C6992}"/>
              </a:ext>
            </a:extLst>
          </p:cNvPr>
          <p:cNvSpPr>
            <a:spLocks noGrp="1"/>
          </p:cNvSpPr>
          <p:nvPr>
            <p:ph idx="1"/>
          </p:nvPr>
        </p:nvSpPr>
        <p:spPr/>
        <p:txBody>
          <a:bodyPr>
            <a:normAutofit fontScale="77500" lnSpcReduction="20000"/>
          </a:bodyPr>
          <a:lstStyle/>
          <a:p>
            <a:pPr marL="45720" indent="0">
              <a:buNone/>
            </a:pPr>
            <a:r>
              <a:rPr lang="en-US" sz="3500" b="1" dirty="0"/>
              <a:t>Enrollment Next Year</a:t>
            </a:r>
            <a:endParaRPr lang="en-US" b="1" dirty="0"/>
          </a:p>
          <a:p>
            <a:r>
              <a:rPr lang="en-US" dirty="0"/>
              <a:t>State enrollment is projected to be flat overall.</a:t>
            </a:r>
          </a:p>
          <a:p>
            <a:r>
              <a:rPr lang="en-US" dirty="0"/>
              <a:t>Running start enrollment will continue to increase, as much as +5%. </a:t>
            </a:r>
            <a:r>
              <a:rPr lang="en-US" dirty="0">
                <a:solidFill>
                  <a:schemeClr val="accent6"/>
                </a:solidFill>
              </a:rPr>
              <a:t>+ 490K</a:t>
            </a:r>
          </a:p>
          <a:p>
            <a:r>
              <a:rPr lang="en-US" dirty="0"/>
              <a:t>International student enrollment will continue to decrease, as much as -15%. </a:t>
            </a:r>
            <a:r>
              <a:rPr lang="en-US" dirty="0">
                <a:solidFill>
                  <a:schemeClr val="accent6"/>
                </a:solidFill>
              </a:rPr>
              <a:t>-1.7M</a:t>
            </a:r>
          </a:p>
          <a:p>
            <a:r>
              <a:rPr lang="en-US" dirty="0"/>
              <a:t>BAS student enrollment will continue to increase, as much as +5%. </a:t>
            </a:r>
            <a:r>
              <a:rPr lang="en-US" dirty="0">
                <a:solidFill>
                  <a:schemeClr val="accent6"/>
                </a:solidFill>
              </a:rPr>
              <a:t>+45K</a:t>
            </a:r>
          </a:p>
          <a:p>
            <a:r>
              <a:rPr lang="en-US" dirty="0"/>
              <a:t>Seattle Promise enrollment will increase, likely more than double, from 100 to as many as 300 students. </a:t>
            </a:r>
          </a:p>
          <a:p>
            <a:pPr marL="274320" lvl="1" indent="0">
              <a:buNone/>
            </a:pPr>
            <a:r>
              <a:rPr lang="en-US" dirty="0">
                <a:solidFill>
                  <a:schemeClr val="accent6"/>
                </a:solidFill>
              </a:rPr>
              <a:t>+ 621K</a:t>
            </a:r>
          </a:p>
          <a:p>
            <a:r>
              <a:rPr lang="en-US" dirty="0"/>
              <a:t>Year Up will increase 80 FTE next year </a:t>
            </a:r>
            <a:r>
              <a:rPr lang="en-US" dirty="0">
                <a:solidFill>
                  <a:schemeClr val="accent6"/>
                </a:solidFill>
              </a:rPr>
              <a:t>+250K</a:t>
            </a:r>
          </a:p>
          <a:p>
            <a:r>
              <a:rPr lang="en-US" dirty="0"/>
              <a:t>State funded tuition will increase 2.4% </a:t>
            </a:r>
            <a:r>
              <a:rPr lang="en-US" dirty="0">
                <a:solidFill>
                  <a:schemeClr val="accent6"/>
                </a:solidFill>
              </a:rPr>
              <a:t>+250K</a:t>
            </a:r>
          </a:p>
          <a:p>
            <a:r>
              <a:rPr lang="en-US" dirty="0">
                <a:solidFill>
                  <a:schemeClr val="accent6"/>
                </a:solidFill>
              </a:rPr>
              <a:t>With all of these changes, we still don’t really come out with any more money against the loss of international student enrollment. </a:t>
            </a:r>
          </a:p>
        </p:txBody>
      </p:sp>
    </p:spTree>
    <p:extLst>
      <p:ext uri="{BB962C8B-B14F-4D97-AF65-F5344CB8AC3E}">
        <p14:creationId xmlns:p14="http://schemas.microsoft.com/office/powerpoint/2010/main" val="893159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sosceles Triangle 2"/>
          <p:cNvSpPr/>
          <p:nvPr/>
        </p:nvSpPr>
        <p:spPr>
          <a:xfrm>
            <a:off x="3074195" y="1500188"/>
            <a:ext cx="6043613" cy="823913"/>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3"/>
          <p:cNvGraphicFramePr>
            <a:graphicFrameLocks noGrp="1"/>
          </p:cNvGraphicFramePr>
          <p:nvPr>
            <p:ph idx="1"/>
          </p:nvPr>
        </p:nvGraphicFramePr>
        <p:xfrm>
          <a:off x="2659857" y="2478881"/>
          <a:ext cx="6958013" cy="29753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052" name="Picture 4" descr="Image result for push pin"/>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685496" y="1278732"/>
            <a:ext cx="618602" cy="582213"/>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Image result for fr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02645" y="2187773"/>
            <a:ext cx="7986713" cy="3557588"/>
          </a:xfrm>
          <a:prstGeom prst="rect">
            <a:avLst/>
          </a:prstGeom>
          <a:noFill/>
        </p:spPr>
      </p:pic>
      <p:sp>
        <p:nvSpPr>
          <p:cNvPr id="9" name="Title 1">
            <a:extLst>
              <a:ext uri="{FF2B5EF4-FFF2-40B4-BE49-F238E27FC236}">
                <a16:creationId xmlns:a16="http://schemas.microsoft.com/office/drawing/2014/main" id="{C271B644-93D0-4AD5-B67F-3E840F31D3BD}"/>
              </a:ext>
            </a:extLst>
          </p:cNvPr>
          <p:cNvSpPr txBox="1">
            <a:spLocks/>
          </p:cNvSpPr>
          <p:nvPr/>
        </p:nvSpPr>
        <p:spPr>
          <a:xfrm>
            <a:off x="1057037" y="489824"/>
            <a:ext cx="9875520" cy="13563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n-US" dirty="0">
                <a:solidFill>
                  <a:schemeClr val="accent6"/>
                </a:solidFill>
              </a:rPr>
              <a:t>The Big Picture</a:t>
            </a:r>
          </a:p>
        </p:txBody>
      </p:sp>
    </p:spTree>
    <p:extLst>
      <p:ext uri="{BB962C8B-B14F-4D97-AF65-F5344CB8AC3E}">
        <p14:creationId xmlns:p14="http://schemas.microsoft.com/office/powerpoint/2010/main" val="29588205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D7D62-98FC-47A8-8976-B2D786EF8350}"/>
              </a:ext>
            </a:extLst>
          </p:cNvPr>
          <p:cNvSpPr>
            <a:spLocks noGrp="1"/>
          </p:cNvSpPr>
          <p:nvPr>
            <p:ph type="title"/>
          </p:nvPr>
        </p:nvSpPr>
        <p:spPr/>
        <p:txBody>
          <a:bodyPr/>
          <a:lstStyle/>
          <a:p>
            <a:r>
              <a:rPr lang="en-US" sz="5400" b="1" dirty="0">
                <a:solidFill>
                  <a:schemeClr val="accent6"/>
                </a:solidFill>
              </a:rPr>
              <a:t>2020-2021</a:t>
            </a:r>
            <a:r>
              <a:rPr lang="en-US" dirty="0"/>
              <a:t> Budget Assumptions</a:t>
            </a:r>
          </a:p>
        </p:txBody>
      </p:sp>
      <p:sp>
        <p:nvSpPr>
          <p:cNvPr id="3" name="Content Placeholder 2">
            <a:extLst>
              <a:ext uri="{FF2B5EF4-FFF2-40B4-BE49-F238E27FC236}">
                <a16:creationId xmlns:a16="http://schemas.microsoft.com/office/drawing/2014/main" id="{F9B4DAA6-83AE-47B5-95DF-E25B5004C806}"/>
              </a:ext>
            </a:extLst>
          </p:cNvPr>
          <p:cNvSpPr>
            <a:spLocks noGrp="1"/>
          </p:cNvSpPr>
          <p:nvPr>
            <p:ph idx="1"/>
          </p:nvPr>
        </p:nvSpPr>
        <p:spPr/>
        <p:txBody>
          <a:bodyPr/>
          <a:lstStyle/>
          <a:p>
            <a:pPr marL="45720" indent="0">
              <a:buNone/>
            </a:pPr>
            <a:r>
              <a:rPr lang="en-US" sz="3600" b="1" dirty="0"/>
              <a:t>Other Potential Funding Changes </a:t>
            </a:r>
          </a:p>
          <a:p>
            <a:r>
              <a:rPr lang="en-US" dirty="0"/>
              <a:t>Employees will receive a 3% COLA in July 2020. It is unclear if it will be funded at 100% by the state or if the college will have to pay for a portion out of local funds.</a:t>
            </a:r>
          </a:p>
          <a:p>
            <a:r>
              <a:rPr lang="en-US" dirty="0"/>
              <a:t>Colleges will receive a portion of $30M one-time funding for guided pathways. It will be limited in the ways we can spend it. </a:t>
            </a:r>
          </a:p>
          <a:p>
            <a:r>
              <a:rPr lang="en-US" dirty="0"/>
              <a:t>Colleges will receive a portion of $20M for high-demand faculty salaries. It will be limited in the ways we can spend it. </a:t>
            </a:r>
          </a:p>
          <a:p>
            <a:endParaRPr lang="en-US" dirty="0"/>
          </a:p>
        </p:txBody>
      </p:sp>
    </p:spTree>
    <p:extLst>
      <p:ext uri="{BB962C8B-B14F-4D97-AF65-F5344CB8AC3E}">
        <p14:creationId xmlns:p14="http://schemas.microsoft.com/office/powerpoint/2010/main" val="24665235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03E29-9116-4E10-858C-3D91840F4612}"/>
              </a:ext>
            </a:extLst>
          </p:cNvPr>
          <p:cNvSpPr>
            <a:spLocks noGrp="1"/>
          </p:cNvSpPr>
          <p:nvPr>
            <p:ph type="title"/>
          </p:nvPr>
        </p:nvSpPr>
        <p:spPr/>
        <p:txBody>
          <a:bodyPr/>
          <a:lstStyle/>
          <a:p>
            <a:r>
              <a:rPr lang="en-US" sz="5400" b="1" dirty="0">
                <a:solidFill>
                  <a:schemeClr val="accent6"/>
                </a:solidFill>
              </a:rPr>
              <a:t>2020-2021</a:t>
            </a:r>
            <a:r>
              <a:rPr lang="en-US" dirty="0"/>
              <a:t> Budget Development</a:t>
            </a:r>
          </a:p>
        </p:txBody>
      </p:sp>
      <p:sp>
        <p:nvSpPr>
          <p:cNvPr id="3" name="Content Placeholder 2">
            <a:extLst>
              <a:ext uri="{FF2B5EF4-FFF2-40B4-BE49-F238E27FC236}">
                <a16:creationId xmlns:a16="http://schemas.microsoft.com/office/drawing/2014/main" id="{0C40D8F1-59F5-4781-BFAA-96187C2329F8}"/>
              </a:ext>
            </a:extLst>
          </p:cNvPr>
          <p:cNvSpPr>
            <a:spLocks noGrp="1"/>
          </p:cNvSpPr>
          <p:nvPr>
            <p:ph idx="1"/>
          </p:nvPr>
        </p:nvSpPr>
        <p:spPr>
          <a:xfrm>
            <a:off x="653143" y="1756953"/>
            <a:ext cx="10672354" cy="4491447"/>
          </a:xfrm>
        </p:spPr>
        <p:txBody>
          <a:bodyPr>
            <a:normAutofit/>
          </a:bodyPr>
          <a:lstStyle/>
          <a:p>
            <a:r>
              <a:rPr lang="en-US" dirty="0"/>
              <a:t>Against the imbalance in the FY 1920 budget going into FY2021, we will earn back some funds </a:t>
            </a:r>
          </a:p>
          <a:p>
            <a:pPr lvl="2"/>
            <a:r>
              <a:rPr lang="en-US" dirty="0"/>
              <a:t>from reimbursement for purchasing apprenticeship FTE at South 2 years ago.</a:t>
            </a:r>
          </a:p>
          <a:p>
            <a:pPr lvl="2"/>
            <a:r>
              <a:rPr lang="en-US" dirty="0"/>
              <a:t>from transfers from North and South for the district nursing program. </a:t>
            </a:r>
          </a:p>
          <a:p>
            <a:pPr lvl="2"/>
            <a:r>
              <a:rPr lang="en-US" dirty="0"/>
              <a:t>from changes how the district office is funded by all three colleges.</a:t>
            </a:r>
          </a:p>
          <a:p>
            <a:r>
              <a:rPr lang="en-US" dirty="0"/>
              <a:t>We will still need to identify at least </a:t>
            </a:r>
            <a:r>
              <a:rPr lang="en-US" dirty="0">
                <a:solidFill>
                  <a:schemeClr val="accent6"/>
                </a:solidFill>
              </a:rPr>
              <a:t>3.5M </a:t>
            </a:r>
            <a:r>
              <a:rPr lang="en-US" dirty="0"/>
              <a:t>in budget cuts to match the expenses on the operating budget more closely to the funds that are available for us to spend. This may take more than one year to complete. </a:t>
            </a:r>
          </a:p>
          <a:p>
            <a:r>
              <a:rPr lang="en-US" dirty="0"/>
              <a:t>For 2020-2021, the Executive Team is recommending the college take another </a:t>
            </a:r>
            <a:r>
              <a:rPr lang="en-US" dirty="0">
                <a:solidFill>
                  <a:schemeClr val="accent6"/>
                </a:solidFill>
              </a:rPr>
              <a:t>3% reduction at a minimum </a:t>
            </a:r>
            <a:r>
              <a:rPr lang="en-US" dirty="0"/>
              <a:t>to next year’s budget while we work identify longer-term strategies for the rest of the 3.5M reduction. Until we are able to complete this budget reduction, we will have to keep spending dwindling cash reserves to make up any differences between revenues and expenses.</a:t>
            </a:r>
          </a:p>
        </p:txBody>
      </p:sp>
    </p:spTree>
    <p:extLst>
      <p:ext uri="{BB962C8B-B14F-4D97-AF65-F5344CB8AC3E}">
        <p14:creationId xmlns:p14="http://schemas.microsoft.com/office/powerpoint/2010/main" val="33408157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62551-CDE7-46BE-BC6C-FD2AF434A170}"/>
              </a:ext>
            </a:extLst>
          </p:cNvPr>
          <p:cNvSpPr>
            <a:spLocks noGrp="1"/>
          </p:cNvSpPr>
          <p:nvPr>
            <p:ph type="title"/>
          </p:nvPr>
        </p:nvSpPr>
        <p:spPr/>
        <p:txBody>
          <a:bodyPr/>
          <a:lstStyle/>
          <a:p>
            <a:r>
              <a:rPr lang="en-US" sz="5400" b="1" dirty="0">
                <a:solidFill>
                  <a:schemeClr val="accent6"/>
                </a:solidFill>
              </a:rPr>
              <a:t>2020-2021</a:t>
            </a:r>
            <a:r>
              <a:rPr lang="en-US" dirty="0"/>
              <a:t> Budget Priorities</a:t>
            </a:r>
          </a:p>
        </p:txBody>
      </p:sp>
      <p:sp>
        <p:nvSpPr>
          <p:cNvPr id="3" name="Content Placeholder 2">
            <a:extLst>
              <a:ext uri="{FF2B5EF4-FFF2-40B4-BE49-F238E27FC236}">
                <a16:creationId xmlns:a16="http://schemas.microsoft.com/office/drawing/2014/main" id="{43988BF0-5C04-4E1D-8A39-772F119D29B4}"/>
              </a:ext>
            </a:extLst>
          </p:cNvPr>
          <p:cNvSpPr>
            <a:spLocks noGrp="1"/>
          </p:cNvSpPr>
          <p:nvPr>
            <p:ph idx="1"/>
          </p:nvPr>
        </p:nvSpPr>
        <p:spPr/>
        <p:txBody>
          <a:bodyPr/>
          <a:lstStyle/>
          <a:p>
            <a:r>
              <a:rPr lang="en-US" b="1" dirty="0"/>
              <a:t>District-wide Strategic Plan</a:t>
            </a:r>
          </a:p>
          <a:p>
            <a:pPr lvl="1"/>
            <a:r>
              <a:rPr lang="en-US" b="1" dirty="0">
                <a:solidFill>
                  <a:schemeClr val="accent6"/>
                </a:solidFill>
              </a:rPr>
              <a:t>Implement structured academic and career pathways</a:t>
            </a:r>
          </a:p>
          <a:p>
            <a:pPr lvl="2"/>
            <a:r>
              <a:rPr lang="en-US" dirty="0"/>
              <a:t>Improve student retention and completion</a:t>
            </a:r>
          </a:p>
          <a:p>
            <a:pPr lvl="2"/>
            <a:r>
              <a:rPr lang="en-US" dirty="0"/>
              <a:t>Implement city-wide Seattle Promise</a:t>
            </a:r>
          </a:p>
          <a:p>
            <a:pPr lvl="1"/>
            <a:r>
              <a:rPr lang="en-US" b="1" dirty="0">
                <a:solidFill>
                  <a:schemeClr val="accent6"/>
                </a:solidFill>
              </a:rPr>
              <a:t>Practice strategic enrollment management</a:t>
            </a:r>
          </a:p>
          <a:p>
            <a:pPr lvl="2"/>
            <a:r>
              <a:rPr lang="en-US" dirty="0"/>
              <a:t>Practice coordinated recruitment and marketing</a:t>
            </a:r>
          </a:p>
          <a:p>
            <a:pPr lvl="2"/>
            <a:r>
              <a:rPr lang="en-US" dirty="0"/>
              <a:t>Expand academic offerings</a:t>
            </a:r>
          </a:p>
          <a:p>
            <a:pPr lvl="1"/>
            <a:r>
              <a:rPr lang="en-US" b="1" dirty="0">
                <a:solidFill>
                  <a:schemeClr val="accent6"/>
                </a:solidFill>
              </a:rPr>
              <a:t>Develop and implement a diversity action plan</a:t>
            </a:r>
          </a:p>
          <a:p>
            <a:pPr lvl="1"/>
            <a:r>
              <a:rPr lang="en-US" b="1" dirty="0">
                <a:solidFill>
                  <a:schemeClr val="accent6"/>
                </a:solidFill>
              </a:rPr>
              <a:t>Build high-quality partnerships</a:t>
            </a:r>
          </a:p>
        </p:txBody>
      </p:sp>
    </p:spTree>
    <p:extLst>
      <p:ext uri="{BB962C8B-B14F-4D97-AF65-F5344CB8AC3E}">
        <p14:creationId xmlns:p14="http://schemas.microsoft.com/office/powerpoint/2010/main" val="39659208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506A2-FBF0-417D-BDD7-9AD03E5241EE}"/>
              </a:ext>
            </a:extLst>
          </p:cNvPr>
          <p:cNvSpPr>
            <a:spLocks noGrp="1"/>
          </p:cNvSpPr>
          <p:nvPr>
            <p:ph type="title"/>
          </p:nvPr>
        </p:nvSpPr>
        <p:spPr/>
        <p:txBody>
          <a:bodyPr/>
          <a:lstStyle/>
          <a:p>
            <a:r>
              <a:rPr lang="en-US" sz="5400" b="1" dirty="0">
                <a:solidFill>
                  <a:schemeClr val="accent6"/>
                </a:solidFill>
              </a:rPr>
              <a:t>2020-2021</a:t>
            </a:r>
            <a:r>
              <a:rPr lang="en-US" dirty="0"/>
              <a:t> Budget Priorities</a:t>
            </a:r>
          </a:p>
        </p:txBody>
      </p:sp>
      <p:sp>
        <p:nvSpPr>
          <p:cNvPr id="3" name="Content Placeholder 2">
            <a:extLst>
              <a:ext uri="{FF2B5EF4-FFF2-40B4-BE49-F238E27FC236}">
                <a16:creationId xmlns:a16="http://schemas.microsoft.com/office/drawing/2014/main" id="{0A107876-5151-4CB0-A049-35546FB90002}"/>
              </a:ext>
            </a:extLst>
          </p:cNvPr>
          <p:cNvSpPr>
            <a:spLocks noGrp="1"/>
          </p:cNvSpPr>
          <p:nvPr>
            <p:ph idx="1"/>
          </p:nvPr>
        </p:nvSpPr>
        <p:spPr/>
        <p:txBody>
          <a:bodyPr/>
          <a:lstStyle/>
          <a:p>
            <a:r>
              <a:rPr lang="en-US" b="1" dirty="0"/>
              <a:t>College Operational Goals</a:t>
            </a:r>
          </a:p>
          <a:p>
            <a:pPr lvl="1"/>
            <a:r>
              <a:rPr lang="en-US" b="1" dirty="0">
                <a:solidFill>
                  <a:schemeClr val="accent6"/>
                </a:solidFill>
              </a:rPr>
              <a:t>Seattle Pathways</a:t>
            </a:r>
          </a:p>
          <a:p>
            <a:pPr lvl="1"/>
            <a:r>
              <a:rPr lang="en-US" b="1" dirty="0">
                <a:solidFill>
                  <a:schemeClr val="accent6"/>
                </a:solidFill>
              </a:rPr>
              <a:t>Safety and Security</a:t>
            </a:r>
          </a:p>
          <a:p>
            <a:pPr lvl="1"/>
            <a:r>
              <a:rPr lang="en-US" b="1" dirty="0">
                <a:solidFill>
                  <a:schemeClr val="accent6"/>
                </a:solidFill>
              </a:rPr>
              <a:t>Increased retention and completion of students</a:t>
            </a:r>
          </a:p>
          <a:p>
            <a:pPr lvl="2"/>
            <a:r>
              <a:rPr lang="en-US" b="1" dirty="0">
                <a:solidFill>
                  <a:schemeClr val="accent6"/>
                </a:solidFill>
              </a:rPr>
              <a:t>Onboarding, Orientation and Advising</a:t>
            </a:r>
          </a:p>
          <a:p>
            <a:pPr lvl="1"/>
            <a:r>
              <a:rPr lang="en-US" b="1" dirty="0">
                <a:solidFill>
                  <a:schemeClr val="accent6"/>
                </a:solidFill>
              </a:rPr>
              <a:t>Alternate and flexible modes of instruction and student services</a:t>
            </a:r>
          </a:p>
          <a:p>
            <a:pPr lvl="2"/>
            <a:endParaRPr lang="en-US" b="1" dirty="0">
              <a:solidFill>
                <a:schemeClr val="accent3"/>
              </a:solidFill>
            </a:endParaRPr>
          </a:p>
          <a:p>
            <a:pPr marL="548640" lvl="2" indent="0">
              <a:buNone/>
            </a:pPr>
            <a:endParaRPr lang="en-US" b="1" dirty="0">
              <a:solidFill>
                <a:schemeClr val="accent3"/>
              </a:solidFill>
            </a:endParaRPr>
          </a:p>
          <a:p>
            <a:pPr lvl="1"/>
            <a:endParaRPr lang="en-US" dirty="0"/>
          </a:p>
        </p:txBody>
      </p:sp>
    </p:spTree>
    <p:extLst>
      <p:ext uri="{BB962C8B-B14F-4D97-AF65-F5344CB8AC3E}">
        <p14:creationId xmlns:p14="http://schemas.microsoft.com/office/powerpoint/2010/main" val="27053532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AA0C6-DC3B-469F-8976-D03B1769800B}"/>
              </a:ext>
            </a:extLst>
          </p:cNvPr>
          <p:cNvSpPr>
            <a:spLocks noGrp="1"/>
          </p:cNvSpPr>
          <p:nvPr>
            <p:ph type="title"/>
          </p:nvPr>
        </p:nvSpPr>
        <p:spPr/>
        <p:txBody>
          <a:bodyPr/>
          <a:lstStyle/>
          <a:p>
            <a:r>
              <a:rPr lang="en-US" sz="5400" b="1" dirty="0">
                <a:solidFill>
                  <a:schemeClr val="accent6"/>
                </a:solidFill>
              </a:rPr>
              <a:t>2020-2021</a:t>
            </a:r>
            <a:r>
              <a:rPr lang="en-US" dirty="0"/>
              <a:t> Budget Priorities</a:t>
            </a:r>
          </a:p>
        </p:txBody>
      </p:sp>
      <p:sp>
        <p:nvSpPr>
          <p:cNvPr id="3" name="Content Placeholder 2">
            <a:extLst>
              <a:ext uri="{FF2B5EF4-FFF2-40B4-BE49-F238E27FC236}">
                <a16:creationId xmlns:a16="http://schemas.microsoft.com/office/drawing/2014/main" id="{B58A49DF-0DE6-435A-A8CF-C6D27FE2AC02}"/>
              </a:ext>
            </a:extLst>
          </p:cNvPr>
          <p:cNvSpPr>
            <a:spLocks noGrp="1"/>
          </p:cNvSpPr>
          <p:nvPr>
            <p:ph idx="1"/>
          </p:nvPr>
        </p:nvSpPr>
        <p:spPr/>
        <p:txBody>
          <a:bodyPr/>
          <a:lstStyle/>
          <a:p>
            <a:r>
              <a:rPr lang="en-US" dirty="0"/>
              <a:t>Resource Allocation Committee has again provided Executive Team with principles to use when reducing the budget this year.</a:t>
            </a:r>
          </a:p>
          <a:p>
            <a:pPr lvl="1"/>
            <a:r>
              <a:rPr lang="en-US" dirty="0">
                <a:solidFill>
                  <a:schemeClr val="accent6"/>
                </a:solidFill>
              </a:rPr>
              <a:t>Support the guided pathways goal in the operational plan.</a:t>
            </a:r>
          </a:p>
          <a:p>
            <a:pPr lvl="1"/>
            <a:r>
              <a:rPr lang="en-US" dirty="0">
                <a:solidFill>
                  <a:schemeClr val="accent6"/>
                </a:solidFill>
              </a:rPr>
              <a:t>Support the safety and security goal in the operational plan.</a:t>
            </a:r>
          </a:p>
          <a:p>
            <a:pPr lvl="1"/>
            <a:r>
              <a:rPr lang="en-US" dirty="0">
                <a:solidFill>
                  <a:schemeClr val="accent6"/>
                </a:solidFill>
              </a:rPr>
              <a:t>Support the goal to provide alternative and flexible modes of instruction and student services in the operational plan. </a:t>
            </a:r>
          </a:p>
          <a:p>
            <a:pPr lvl="1"/>
            <a:r>
              <a:rPr lang="en-US" dirty="0">
                <a:solidFill>
                  <a:schemeClr val="accent6"/>
                </a:solidFill>
              </a:rPr>
              <a:t>Promote and fund educational initiatives that increase recruitment, retention, and completion of all students, especially those who have been underserved.</a:t>
            </a:r>
          </a:p>
          <a:p>
            <a:pPr lvl="1"/>
            <a:r>
              <a:rPr lang="en-US" dirty="0">
                <a:solidFill>
                  <a:schemeClr val="accent6"/>
                </a:solidFill>
              </a:rPr>
              <a:t>Avoid across-the-board reductions. Assess reductions on a case-by-case basis.</a:t>
            </a:r>
          </a:p>
          <a:p>
            <a:pPr lvl="1"/>
            <a:r>
              <a:rPr lang="en-US" dirty="0">
                <a:solidFill>
                  <a:schemeClr val="accent6"/>
                </a:solidFill>
              </a:rPr>
              <a:t>Seek alternatives when consideration a reduction-in-force.</a:t>
            </a:r>
          </a:p>
          <a:p>
            <a:pPr lvl="1"/>
            <a:r>
              <a:rPr lang="en-US" dirty="0">
                <a:solidFill>
                  <a:schemeClr val="accent6"/>
                </a:solidFill>
              </a:rPr>
              <a:t>Seek opportunities to increase efficiency and reduce duplication of effort.</a:t>
            </a:r>
          </a:p>
          <a:p>
            <a:pPr lvl="1"/>
            <a:r>
              <a:rPr lang="en-US" dirty="0">
                <a:solidFill>
                  <a:schemeClr val="accent6"/>
                </a:solidFill>
              </a:rPr>
              <a:t>Pursue new revenue streams in line with the college’s operational plan.</a:t>
            </a:r>
          </a:p>
        </p:txBody>
      </p:sp>
    </p:spTree>
    <p:extLst>
      <p:ext uri="{BB962C8B-B14F-4D97-AF65-F5344CB8AC3E}">
        <p14:creationId xmlns:p14="http://schemas.microsoft.com/office/powerpoint/2010/main" val="35875742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905FA-180C-4117-90DE-94B789589B7B}"/>
              </a:ext>
            </a:extLst>
          </p:cNvPr>
          <p:cNvSpPr>
            <a:spLocks noGrp="1"/>
          </p:cNvSpPr>
          <p:nvPr>
            <p:ph type="title"/>
          </p:nvPr>
        </p:nvSpPr>
        <p:spPr/>
        <p:txBody>
          <a:bodyPr/>
          <a:lstStyle/>
          <a:p>
            <a:r>
              <a:rPr lang="en-US" sz="5400" b="1" dirty="0">
                <a:solidFill>
                  <a:schemeClr val="accent6"/>
                </a:solidFill>
              </a:rPr>
              <a:t>2020-2021</a:t>
            </a:r>
            <a:r>
              <a:rPr lang="en-US" dirty="0"/>
              <a:t> Budget Timeline</a:t>
            </a:r>
          </a:p>
        </p:txBody>
      </p:sp>
      <p:sp>
        <p:nvSpPr>
          <p:cNvPr id="3" name="Content Placeholder 2">
            <a:extLst>
              <a:ext uri="{FF2B5EF4-FFF2-40B4-BE49-F238E27FC236}">
                <a16:creationId xmlns:a16="http://schemas.microsoft.com/office/drawing/2014/main" id="{8951173D-C81D-400F-B7E3-995861572492}"/>
              </a:ext>
            </a:extLst>
          </p:cNvPr>
          <p:cNvSpPr>
            <a:spLocks noGrp="1"/>
          </p:cNvSpPr>
          <p:nvPr>
            <p:ph sz="half" idx="1"/>
          </p:nvPr>
        </p:nvSpPr>
        <p:spPr/>
        <p:txBody>
          <a:bodyPr>
            <a:normAutofit/>
          </a:bodyPr>
          <a:lstStyle/>
          <a:p>
            <a:pPr marL="45720" indent="0">
              <a:buNone/>
            </a:pPr>
            <a:r>
              <a:rPr lang="en-US" dirty="0"/>
              <a:t>January</a:t>
            </a:r>
          </a:p>
          <a:p>
            <a:pPr lvl="1"/>
            <a:r>
              <a:rPr lang="en-US" dirty="0"/>
              <a:t>Budget kickoff meetings</a:t>
            </a:r>
          </a:p>
          <a:p>
            <a:pPr lvl="1"/>
            <a:r>
              <a:rPr lang="en-US" dirty="0"/>
              <a:t>Fee request process</a:t>
            </a:r>
          </a:p>
          <a:p>
            <a:pPr marL="45720" indent="0">
              <a:buNone/>
            </a:pPr>
            <a:r>
              <a:rPr lang="en-US" dirty="0"/>
              <a:t>February</a:t>
            </a:r>
          </a:p>
          <a:p>
            <a:pPr lvl="1"/>
            <a:r>
              <a:rPr lang="en-US" dirty="0"/>
              <a:t>Departments build budgets</a:t>
            </a:r>
          </a:p>
          <a:p>
            <a:pPr marL="45720" indent="0">
              <a:buNone/>
            </a:pPr>
            <a:r>
              <a:rPr lang="en-US" dirty="0"/>
              <a:t>March</a:t>
            </a:r>
          </a:p>
          <a:p>
            <a:pPr lvl="1"/>
            <a:r>
              <a:rPr lang="en-US" dirty="0"/>
              <a:t>Business offices analyze and enter budget information.</a:t>
            </a:r>
          </a:p>
          <a:p>
            <a:pPr lvl="1"/>
            <a:r>
              <a:rPr lang="en-US" dirty="0"/>
              <a:t>Board reviews fee requests for first reading</a:t>
            </a:r>
          </a:p>
          <a:p>
            <a:endParaRPr lang="en-US" dirty="0"/>
          </a:p>
        </p:txBody>
      </p:sp>
      <p:sp>
        <p:nvSpPr>
          <p:cNvPr id="4" name="Content Placeholder 3">
            <a:extLst>
              <a:ext uri="{FF2B5EF4-FFF2-40B4-BE49-F238E27FC236}">
                <a16:creationId xmlns:a16="http://schemas.microsoft.com/office/drawing/2014/main" id="{280E2AC9-9304-4EA9-A031-4EA7F28B3C55}"/>
              </a:ext>
            </a:extLst>
          </p:cNvPr>
          <p:cNvSpPr>
            <a:spLocks noGrp="1"/>
          </p:cNvSpPr>
          <p:nvPr>
            <p:ph sz="half" idx="2"/>
          </p:nvPr>
        </p:nvSpPr>
        <p:spPr/>
        <p:txBody>
          <a:bodyPr>
            <a:normAutofit/>
          </a:bodyPr>
          <a:lstStyle/>
          <a:p>
            <a:pPr marL="45720" indent="0">
              <a:buNone/>
            </a:pPr>
            <a:r>
              <a:rPr lang="en-US" dirty="0"/>
              <a:t>April</a:t>
            </a:r>
          </a:p>
          <a:p>
            <a:pPr lvl="1"/>
            <a:r>
              <a:rPr lang="en-US" dirty="0"/>
              <a:t>Campus-wide budget presentations</a:t>
            </a:r>
          </a:p>
          <a:p>
            <a:pPr marL="45720" indent="0">
              <a:buNone/>
            </a:pPr>
            <a:r>
              <a:rPr lang="en-US" dirty="0"/>
              <a:t>May</a:t>
            </a:r>
          </a:p>
          <a:p>
            <a:pPr lvl="1"/>
            <a:r>
              <a:rPr lang="en-US" dirty="0"/>
              <a:t>Budgets presented to Board for first reading.</a:t>
            </a:r>
          </a:p>
          <a:p>
            <a:pPr marL="45720" indent="0">
              <a:buNone/>
            </a:pPr>
            <a:r>
              <a:rPr lang="en-US" dirty="0"/>
              <a:t>July</a:t>
            </a:r>
          </a:p>
          <a:p>
            <a:pPr lvl="1"/>
            <a:r>
              <a:rPr lang="en-US" dirty="0"/>
              <a:t>Colleges make final adjustments or balances to 2020-2021 budget.</a:t>
            </a:r>
          </a:p>
          <a:p>
            <a:pPr marL="45720" indent="0">
              <a:buNone/>
            </a:pPr>
            <a:endParaRPr lang="en-US" dirty="0"/>
          </a:p>
        </p:txBody>
      </p:sp>
    </p:spTree>
    <p:extLst>
      <p:ext uri="{BB962C8B-B14F-4D97-AF65-F5344CB8AC3E}">
        <p14:creationId xmlns:p14="http://schemas.microsoft.com/office/powerpoint/2010/main" val="3585609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7D8C8E9-DC51-49F6-8111-64447245B7D7}"/>
              </a:ext>
            </a:extLst>
          </p:cNvPr>
          <p:cNvSpPr txBox="1">
            <a:spLocks/>
          </p:cNvSpPr>
          <p:nvPr/>
        </p:nvSpPr>
        <p:spPr>
          <a:xfrm>
            <a:off x="940028" y="304801"/>
            <a:ext cx="9397999" cy="1168399"/>
          </a:xfrm>
          <a:prstGeom prst="rect">
            <a:avLst/>
          </a:prstGeom>
          <a:ln w="19050" cap="flat" cmpd="sng" algn="ctr">
            <a:solidFill>
              <a:schemeClr val="bg1">
                <a:lumMod val="75000"/>
              </a:schemeClr>
            </a:solidFill>
            <a:prstDash val="solid"/>
          </a:ln>
        </p:spPr>
        <p:style>
          <a:lnRef idx="2">
            <a:schemeClr val="accent1"/>
          </a:lnRef>
          <a:fillRef idx="1">
            <a:schemeClr val="lt1"/>
          </a:fillRef>
          <a:effectRef idx="0">
            <a:schemeClr val="accent1"/>
          </a:effectRef>
          <a:fontRef idx="minor">
            <a:schemeClr val="dk1"/>
          </a:fontRef>
        </p:style>
        <p:txBody>
          <a:bodyPr>
            <a:norm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n-US" sz="3800" dirty="0">
                <a:solidFill>
                  <a:schemeClr val="accent1"/>
                </a:solidFill>
                <a:latin typeface="+mj-lt"/>
              </a:rPr>
              <a:t>What are the sources of Operating Revenue ?</a:t>
            </a:r>
          </a:p>
        </p:txBody>
      </p:sp>
      <p:sp>
        <p:nvSpPr>
          <p:cNvPr id="4" name="TextBox 3">
            <a:extLst>
              <a:ext uri="{FF2B5EF4-FFF2-40B4-BE49-F238E27FC236}">
                <a16:creationId xmlns:a16="http://schemas.microsoft.com/office/drawing/2014/main" id="{0397C905-C65E-4C07-9C27-014C05BF921B}"/>
              </a:ext>
            </a:extLst>
          </p:cNvPr>
          <p:cNvSpPr txBox="1"/>
          <p:nvPr/>
        </p:nvSpPr>
        <p:spPr>
          <a:xfrm>
            <a:off x="1636740" y="1103868"/>
            <a:ext cx="8427308" cy="369332"/>
          </a:xfrm>
          <a:prstGeom prst="rect">
            <a:avLst/>
          </a:prstGeom>
          <a:noFill/>
        </p:spPr>
        <p:txBody>
          <a:bodyPr wrap="square" rtlCol="0">
            <a:spAutoFit/>
          </a:bodyPr>
          <a:lstStyle/>
          <a:p>
            <a:r>
              <a:rPr lang="en-US" b="1" dirty="0">
                <a:solidFill>
                  <a:schemeClr val="accent6"/>
                </a:solidFill>
              </a:rPr>
              <a:t>Last academic year we had a 65.9M operating budget from three main sources. </a:t>
            </a:r>
          </a:p>
        </p:txBody>
      </p:sp>
      <p:graphicFrame>
        <p:nvGraphicFramePr>
          <p:cNvPr id="5" name="Chart 4">
            <a:extLst>
              <a:ext uri="{FF2B5EF4-FFF2-40B4-BE49-F238E27FC236}">
                <a16:creationId xmlns:a16="http://schemas.microsoft.com/office/drawing/2014/main" id="{C694D70B-9CAF-4E60-83F4-EA1AF180592D}"/>
              </a:ext>
            </a:extLst>
          </p:cNvPr>
          <p:cNvGraphicFramePr>
            <a:graphicFrameLocks/>
          </p:cNvGraphicFramePr>
          <p:nvPr>
            <p:extLst>
              <p:ext uri="{D42A27DB-BD31-4B8C-83A1-F6EECF244321}">
                <p14:modId xmlns:p14="http://schemas.microsoft.com/office/powerpoint/2010/main" val="759575473"/>
              </p:ext>
            </p:extLst>
          </p:nvPr>
        </p:nvGraphicFramePr>
        <p:xfrm>
          <a:off x="940028" y="1587500"/>
          <a:ext cx="10375671" cy="446127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07741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F3BF391-CF87-4AF1-A2C0-35D614698977}"/>
              </a:ext>
            </a:extLst>
          </p:cNvPr>
          <p:cNvSpPr txBox="1">
            <a:spLocks/>
          </p:cNvSpPr>
          <p:nvPr/>
        </p:nvSpPr>
        <p:spPr>
          <a:xfrm>
            <a:off x="1397000" y="606585"/>
            <a:ext cx="9397999" cy="1168399"/>
          </a:xfrm>
          <a:prstGeom prst="rect">
            <a:avLst/>
          </a:prstGeom>
          <a:ln w="19050" cap="flat" cmpd="sng" algn="ctr">
            <a:solidFill>
              <a:schemeClr val="bg1">
                <a:lumMod val="75000"/>
              </a:schemeClr>
            </a:solidFill>
            <a:prstDash val="solid"/>
          </a:ln>
        </p:spPr>
        <p:style>
          <a:lnRef idx="2">
            <a:schemeClr val="accent1"/>
          </a:lnRef>
          <a:fillRef idx="1">
            <a:schemeClr val="lt1"/>
          </a:fillRef>
          <a:effectRef idx="0">
            <a:schemeClr val="accent1"/>
          </a:effectRef>
          <a:fontRef idx="minor">
            <a:schemeClr val="dk1"/>
          </a:fontRef>
        </p:style>
        <p:txBody>
          <a:bodyPr>
            <a:norm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n-US" sz="3800" dirty="0">
                <a:solidFill>
                  <a:schemeClr val="accent1"/>
                </a:solidFill>
                <a:latin typeface="+mj-lt"/>
              </a:rPr>
              <a:t>What is the operating budget used for?</a:t>
            </a:r>
          </a:p>
        </p:txBody>
      </p:sp>
      <p:graphicFrame>
        <p:nvGraphicFramePr>
          <p:cNvPr id="2" name="Chart 1">
            <a:extLst>
              <a:ext uri="{FF2B5EF4-FFF2-40B4-BE49-F238E27FC236}">
                <a16:creationId xmlns:a16="http://schemas.microsoft.com/office/drawing/2014/main" id="{B5FDF354-CA67-4B46-ADCF-0BB557586F38}"/>
              </a:ext>
            </a:extLst>
          </p:cNvPr>
          <p:cNvGraphicFramePr>
            <a:graphicFrameLocks/>
          </p:cNvGraphicFramePr>
          <p:nvPr>
            <p:extLst>
              <p:ext uri="{D42A27DB-BD31-4B8C-83A1-F6EECF244321}">
                <p14:modId xmlns:p14="http://schemas.microsoft.com/office/powerpoint/2010/main" val="824354455"/>
              </p:ext>
            </p:extLst>
          </p:nvPr>
        </p:nvGraphicFramePr>
        <p:xfrm>
          <a:off x="1284849" y="1240972"/>
          <a:ext cx="9262184" cy="5010443"/>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C62FF607-DC07-402C-92BE-386ECEE53EF4}"/>
              </a:ext>
            </a:extLst>
          </p:cNvPr>
          <p:cNvSpPr txBox="1"/>
          <p:nvPr/>
        </p:nvSpPr>
        <p:spPr>
          <a:xfrm>
            <a:off x="515257" y="2409371"/>
            <a:ext cx="1763486" cy="1754326"/>
          </a:xfrm>
          <a:prstGeom prst="rect">
            <a:avLst/>
          </a:prstGeom>
          <a:noFill/>
        </p:spPr>
        <p:txBody>
          <a:bodyPr wrap="square" rtlCol="0">
            <a:spAutoFit/>
          </a:bodyPr>
          <a:lstStyle/>
          <a:p>
            <a:r>
              <a:rPr lang="en-US" b="1" dirty="0">
                <a:solidFill>
                  <a:schemeClr val="accent6"/>
                </a:solidFill>
              </a:rPr>
              <a:t>34M of the 65M operating budget comes from either state allocation or tuition.</a:t>
            </a:r>
          </a:p>
        </p:txBody>
      </p:sp>
    </p:spTree>
    <p:extLst>
      <p:ext uri="{BB962C8B-B14F-4D97-AF65-F5344CB8AC3E}">
        <p14:creationId xmlns:p14="http://schemas.microsoft.com/office/powerpoint/2010/main" val="283990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D89A6AA2-68F8-4EE3-BE6F-98B1C74BBF0F}"/>
              </a:ext>
            </a:extLst>
          </p:cNvPr>
          <p:cNvSpPr txBox="1">
            <a:spLocks/>
          </p:cNvSpPr>
          <p:nvPr/>
        </p:nvSpPr>
        <p:spPr>
          <a:xfrm>
            <a:off x="1397000" y="606585"/>
            <a:ext cx="9397999" cy="738889"/>
          </a:xfrm>
          <a:prstGeom prst="rect">
            <a:avLst/>
          </a:prstGeom>
          <a:ln w="19050" cap="flat" cmpd="sng" algn="ctr">
            <a:solidFill>
              <a:schemeClr val="bg1">
                <a:lumMod val="75000"/>
              </a:schemeClr>
            </a:solidFill>
            <a:prstDash val="solid"/>
          </a:ln>
        </p:spPr>
        <p:style>
          <a:lnRef idx="2">
            <a:schemeClr val="accent1"/>
          </a:lnRef>
          <a:fillRef idx="1">
            <a:schemeClr val="lt1"/>
          </a:fillRef>
          <a:effectRef idx="0">
            <a:schemeClr val="accent1"/>
          </a:effectRef>
          <a:fontRef idx="minor">
            <a:schemeClr val="dk1"/>
          </a:fontRef>
        </p:style>
        <p:txBody>
          <a:bodyPr>
            <a:norm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n-US" sz="3800" dirty="0">
                <a:solidFill>
                  <a:schemeClr val="accent1"/>
                </a:solidFill>
                <a:latin typeface="+mj-lt"/>
              </a:rPr>
              <a:t>What are these ‘local funds’?</a:t>
            </a:r>
          </a:p>
        </p:txBody>
      </p:sp>
      <p:sp>
        <p:nvSpPr>
          <p:cNvPr id="5" name="TextBox 4">
            <a:extLst>
              <a:ext uri="{FF2B5EF4-FFF2-40B4-BE49-F238E27FC236}">
                <a16:creationId xmlns:a16="http://schemas.microsoft.com/office/drawing/2014/main" id="{9168FD71-0192-4671-9EE0-F5C5B8D33DE6}"/>
              </a:ext>
            </a:extLst>
          </p:cNvPr>
          <p:cNvSpPr txBox="1"/>
          <p:nvPr/>
        </p:nvSpPr>
        <p:spPr>
          <a:xfrm>
            <a:off x="1004556" y="2048917"/>
            <a:ext cx="1763486" cy="2031325"/>
          </a:xfrm>
          <a:prstGeom prst="rect">
            <a:avLst/>
          </a:prstGeom>
          <a:noFill/>
        </p:spPr>
        <p:txBody>
          <a:bodyPr wrap="square" rtlCol="0">
            <a:spAutoFit/>
          </a:bodyPr>
          <a:lstStyle/>
          <a:p>
            <a:r>
              <a:rPr lang="en-US" b="1" dirty="0">
                <a:solidFill>
                  <a:schemeClr val="accent6"/>
                </a:solidFill>
              </a:rPr>
              <a:t>31M of the 65M operating budget – almost as much!- comes from local funds.</a:t>
            </a:r>
          </a:p>
        </p:txBody>
      </p:sp>
      <p:graphicFrame>
        <p:nvGraphicFramePr>
          <p:cNvPr id="6" name="Chart 5">
            <a:extLst>
              <a:ext uri="{FF2B5EF4-FFF2-40B4-BE49-F238E27FC236}">
                <a16:creationId xmlns:a16="http://schemas.microsoft.com/office/drawing/2014/main" id="{92310FCD-8135-483E-B7E8-BE6B381D10E3}"/>
              </a:ext>
            </a:extLst>
          </p:cNvPr>
          <p:cNvGraphicFramePr>
            <a:graphicFrameLocks/>
          </p:cNvGraphicFramePr>
          <p:nvPr>
            <p:extLst>
              <p:ext uri="{D42A27DB-BD31-4B8C-83A1-F6EECF244321}">
                <p14:modId xmlns:p14="http://schemas.microsoft.com/office/powerpoint/2010/main" val="202312125"/>
              </p:ext>
            </p:extLst>
          </p:nvPr>
        </p:nvGraphicFramePr>
        <p:xfrm>
          <a:off x="1886299" y="1485174"/>
          <a:ext cx="9269743" cy="46769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62103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8246A8-0EB3-4AB0-B84C-96315905262C}"/>
              </a:ext>
            </a:extLst>
          </p:cNvPr>
          <p:cNvSpPr txBox="1"/>
          <p:nvPr/>
        </p:nvSpPr>
        <p:spPr>
          <a:xfrm>
            <a:off x="9000284" y="2700995"/>
            <a:ext cx="2113192" cy="2031325"/>
          </a:xfrm>
          <a:prstGeom prst="rect">
            <a:avLst/>
          </a:prstGeom>
          <a:noFill/>
        </p:spPr>
        <p:txBody>
          <a:bodyPr wrap="square" rtlCol="0">
            <a:spAutoFit/>
          </a:bodyPr>
          <a:lstStyle/>
          <a:p>
            <a:pPr algn="ctr"/>
            <a:r>
              <a:rPr lang="en-US" b="1" dirty="0">
                <a:solidFill>
                  <a:schemeClr val="accent6"/>
                </a:solidFill>
              </a:rPr>
              <a:t>We are starting to rely more on local funds than state operating funds for the entire operating budget over time.</a:t>
            </a:r>
          </a:p>
        </p:txBody>
      </p:sp>
      <p:graphicFrame>
        <p:nvGraphicFramePr>
          <p:cNvPr id="5" name="Chart 4">
            <a:extLst>
              <a:ext uri="{FF2B5EF4-FFF2-40B4-BE49-F238E27FC236}">
                <a16:creationId xmlns:a16="http://schemas.microsoft.com/office/drawing/2014/main" id="{ED1A0FD1-EC78-4A81-A092-070CC26D3AFF}"/>
              </a:ext>
            </a:extLst>
          </p:cNvPr>
          <p:cNvGraphicFramePr>
            <a:graphicFrameLocks/>
          </p:cNvGraphicFramePr>
          <p:nvPr/>
        </p:nvGraphicFramePr>
        <p:xfrm>
          <a:off x="905716" y="812800"/>
          <a:ext cx="7527083" cy="528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46403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6D69DC50-D067-4CD3-A0F1-1D85F6DFA4B0}"/>
              </a:ext>
            </a:extLst>
          </p:cNvPr>
          <p:cNvGraphicFramePr>
            <a:graphicFrameLocks/>
          </p:cNvGraphicFramePr>
          <p:nvPr/>
        </p:nvGraphicFramePr>
        <p:xfrm>
          <a:off x="767443" y="734787"/>
          <a:ext cx="10417628" cy="553538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57713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39BF1-5D95-4B41-93EA-B3AE07CC20E4}"/>
              </a:ext>
            </a:extLst>
          </p:cNvPr>
          <p:cNvSpPr>
            <a:spLocks noGrp="1"/>
          </p:cNvSpPr>
          <p:nvPr>
            <p:ph type="title"/>
          </p:nvPr>
        </p:nvSpPr>
        <p:spPr>
          <a:xfrm>
            <a:off x="907869" y="762000"/>
            <a:ext cx="9875520" cy="1356360"/>
          </a:xfrm>
        </p:spPr>
        <p:txBody>
          <a:bodyPr>
            <a:normAutofit/>
          </a:bodyPr>
          <a:lstStyle/>
          <a:p>
            <a:r>
              <a:rPr lang="en-US" sz="4000" dirty="0">
                <a:solidFill>
                  <a:schemeClr val="accent6"/>
                </a:solidFill>
              </a:rPr>
              <a:t>Background Factors facing the College Budget</a:t>
            </a:r>
          </a:p>
        </p:txBody>
      </p:sp>
      <p:sp>
        <p:nvSpPr>
          <p:cNvPr id="3" name="Content Placeholder 2">
            <a:extLst>
              <a:ext uri="{FF2B5EF4-FFF2-40B4-BE49-F238E27FC236}">
                <a16:creationId xmlns:a16="http://schemas.microsoft.com/office/drawing/2014/main" id="{CD1A8528-0459-4B4C-9D90-81741843EEE0}"/>
              </a:ext>
            </a:extLst>
          </p:cNvPr>
          <p:cNvSpPr>
            <a:spLocks noGrp="1"/>
          </p:cNvSpPr>
          <p:nvPr>
            <p:ph idx="1"/>
          </p:nvPr>
        </p:nvSpPr>
        <p:spPr/>
        <p:txBody>
          <a:bodyPr>
            <a:normAutofit/>
          </a:bodyPr>
          <a:lstStyle/>
          <a:p>
            <a:pPr lvl="1" indent="-457200">
              <a:buFont typeface="Arial" charset="0"/>
              <a:buChar char="•"/>
            </a:pPr>
            <a:r>
              <a:rPr lang="en-US" sz="3200" dirty="0"/>
              <a:t>Declining Enrollment </a:t>
            </a:r>
          </a:p>
          <a:p>
            <a:pPr lvl="2" indent="-457200">
              <a:buFont typeface="Arial" charset="0"/>
              <a:buChar char="•"/>
            </a:pPr>
            <a:r>
              <a:rPr lang="en-US" sz="2800" dirty="0">
                <a:solidFill>
                  <a:schemeClr val="accent2"/>
                </a:solidFill>
              </a:rPr>
              <a:t>Tuition Shortfall</a:t>
            </a:r>
          </a:p>
          <a:p>
            <a:pPr lvl="2" indent="-457200">
              <a:buFont typeface="Arial" charset="0"/>
              <a:buChar char="•"/>
            </a:pPr>
            <a:r>
              <a:rPr lang="en-US" sz="2800" dirty="0">
                <a:solidFill>
                  <a:schemeClr val="accent2"/>
                </a:solidFill>
              </a:rPr>
              <a:t>Decreasing International Student Enrollment</a:t>
            </a:r>
          </a:p>
          <a:p>
            <a:pPr lvl="1" indent="-457200">
              <a:buFont typeface="Arial" charset="0"/>
              <a:buChar char="•"/>
            </a:pPr>
            <a:r>
              <a:rPr lang="en-US" sz="3200" dirty="0"/>
              <a:t>Facility Conditions &amp; Limitations</a:t>
            </a:r>
          </a:p>
          <a:p>
            <a:pPr lvl="1" indent="-457200">
              <a:buFont typeface="Arial" charset="0"/>
              <a:buChar char="•"/>
            </a:pPr>
            <a:r>
              <a:rPr lang="en-US" sz="3200" dirty="0"/>
              <a:t>Budget &amp; Fiscal Constraints</a:t>
            </a:r>
          </a:p>
          <a:p>
            <a:pPr lvl="2" indent="-457200">
              <a:buFont typeface="Arial" charset="0"/>
              <a:buChar char="•"/>
            </a:pPr>
            <a:r>
              <a:rPr lang="en-US" sz="2800" dirty="0">
                <a:solidFill>
                  <a:schemeClr val="accent2"/>
                </a:solidFill>
              </a:rPr>
              <a:t>New Allocation Models at State and at District level</a:t>
            </a:r>
          </a:p>
          <a:p>
            <a:pPr lvl="2" indent="-457200">
              <a:buFont typeface="Arial" charset="0"/>
              <a:buChar char="•"/>
            </a:pPr>
            <a:r>
              <a:rPr lang="en-US" sz="2800" dirty="0">
                <a:solidFill>
                  <a:schemeClr val="accent2"/>
                </a:solidFill>
              </a:rPr>
              <a:t>Impacts from Past Budget Cuts</a:t>
            </a:r>
          </a:p>
        </p:txBody>
      </p:sp>
    </p:spTree>
    <p:extLst>
      <p:ext uri="{BB962C8B-B14F-4D97-AF65-F5344CB8AC3E}">
        <p14:creationId xmlns:p14="http://schemas.microsoft.com/office/powerpoint/2010/main" val="210571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BB28E654-0671-474A-ABB1-9DCC29EC33A1}"/>
              </a:ext>
            </a:extLst>
          </p:cNvPr>
          <p:cNvGraphicFramePr>
            <a:graphicFrameLocks/>
          </p:cNvGraphicFramePr>
          <p:nvPr>
            <p:extLst>
              <p:ext uri="{D42A27DB-BD31-4B8C-83A1-F6EECF244321}">
                <p14:modId xmlns:p14="http://schemas.microsoft.com/office/powerpoint/2010/main" val="53768138"/>
              </p:ext>
            </p:extLst>
          </p:nvPr>
        </p:nvGraphicFramePr>
        <p:xfrm>
          <a:off x="1037771" y="1320799"/>
          <a:ext cx="10116457" cy="5226957"/>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1">
            <a:extLst>
              <a:ext uri="{FF2B5EF4-FFF2-40B4-BE49-F238E27FC236}">
                <a16:creationId xmlns:a16="http://schemas.microsoft.com/office/drawing/2014/main" id="{0181049D-F8B8-4388-ADD5-DD9A20390D0F}"/>
              </a:ext>
            </a:extLst>
          </p:cNvPr>
          <p:cNvSpPr txBox="1">
            <a:spLocks/>
          </p:cNvSpPr>
          <p:nvPr/>
        </p:nvSpPr>
        <p:spPr>
          <a:xfrm>
            <a:off x="1426270" y="642619"/>
            <a:ext cx="9875520" cy="1356360"/>
          </a:xfrm>
          <a:prstGeom prst="rect">
            <a:avLst/>
          </a:prstGeom>
        </p:spPr>
        <p:txBody>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n-US" dirty="0"/>
              <a:t>Background Factors: Enrollment</a:t>
            </a:r>
          </a:p>
        </p:txBody>
      </p:sp>
    </p:spTree>
    <p:extLst>
      <p:ext uri="{BB962C8B-B14F-4D97-AF65-F5344CB8AC3E}">
        <p14:creationId xmlns:p14="http://schemas.microsoft.com/office/powerpoint/2010/main" val="3768212541"/>
      </p:ext>
    </p:extLst>
  </p:cSld>
  <p:clrMapOvr>
    <a:masterClrMapping/>
  </p:clrMapOvr>
</p:sld>
</file>

<file path=ppt/theme/theme1.xml><?xml version="1.0" encoding="utf-8"?>
<a:theme xmlns:a="http://schemas.openxmlformats.org/drawingml/2006/main" name="Basis">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446C221D-F63F-4DD8-B509-CFE168687B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323</TotalTime>
  <Words>2005</Words>
  <Application>Microsoft Office PowerPoint</Application>
  <PresentationFormat>Widescreen</PresentationFormat>
  <Paragraphs>247</Paragraphs>
  <Slides>25</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Corbel</vt:lpstr>
      <vt:lpstr>Basis</vt:lpstr>
      <vt:lpstr>2020-2021  Budget Development</vt:lpstr>
      <vt:lpstr>PowerPoint Presentation</vt:lpstr>
      <vt:lpstr>PowerPoint Presentation</vt:lpstr>
      <vt:lpstr>PowerPoint Presentation</vt:lpstr>
      <vt:lpstr>PowerPoint Presentation</vt:lpstr>
      <vt:lpstr>PowerPoint Presentation</vt:lpstr>
      <vt:lpstr>PowerPoint Presentation</vt:lpstr>
      <vt:lpstr>Background Factors facing the College Budget</vt:lpstr>
      <vt:lpstr>PowerPoint Presentation</vt:lpstr>
      <vt:lpstr>PowerPoint Presentation</vt:lpstr>
      <vt:lpstr>PowerPoint Presentation</vt:lpstr>
      <vt:lpstr>2019-2020</vt:lpstr>
      <vt:lpstr>PowerPoint Presentation</vt:lpstr>
      <vt:lpstr>2019 – 2020 Spending Cash</vt:lpstr>
      <vt:lpstr>2019 – 2020 Budget Recap</vt:lpstr>
      <vt:lpstr>Historical Trend for Cash Reserves</vt:lpstr>
      <vt:lpstr>2019 – 2020 Budget Recap</vt:lpstr>
      <vt:lpstr>2020-2021</vt:lpstr>
      <vt:lpstr>2020-2021 Budget Assumptions</vt:lpstr>
      <vt:lpstr>2020-2021 Budget Assumptions</vt:lpstr>
      <vt:lpstr>2020-2021 Budget Development</vt:lpstr>
      <vt:lpstr>2020-2021 Budget Priorities</vt:lpstr>
      <vt:lpstr>2020-2021 Budget Priorities</vt:lpstr>
      <vt:lpstr>2020-2021 Budget Priorities</vt:lpstr>
      <vt:lpstr>2020-2021 Budget Timeline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2020-2021  Budget Development</dc:title>
  <dc:creator>Lane, Bradley</dc:creator>
  <cp:lastModifiedBy>Central, Webteam.central</cp:lastModifiedBy>
  <cp:revision>36</cp:revision>
  <cp:lastPrinted>2020-01-06T18:21:32Z</cp:lastPrinted>
  <dcterms:created xsi:type="dcterms:W3CDTF">2019-12-30T20:22:27Z</dcterms:created>
  <dcterms:modified xsi:type="dcterms:W3CDTF">2020-06-10T20:06:04Z</dcterms:modified>
</cp:coreProperties>
</file>