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3" r:id="rId5"/>
    <p:sldId id="270" r:id="rId6"/>
    <p:sldId id="268" r:id="rId7"/>
    <p:sldId id="271" r:id="rId8"/>
    <p:sldId id="269" r:id="rId9"/>
    <p:sldId id="265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62" r:id="rId2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00FF"/>
    <a:srgbClr val="FF0080"/>
    <a:srgbClr val="5D7E9D"/>
    <a:srgbClr val="191919"/>
    <a:srgbClr val="8000FF"/>
    <a:srgbClr val="666666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21172" autoAdjust="0"/>
    <p:restoredTop sz="91734" autoAdjust="0"/>
  </p:normalViewPr>
  <p:slideViewPr>
    <p:cSldViewPr snapToObjects="1">
      <p:cViewPr varScale="1">
        <p:scale>
          <a:sx n="48" d="100"/>
          <a:sy n="48" d="100"/>
        </p:scale>
        <p:origin x="1812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1842" y="72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2C81347-F499-4826-81E9-B6265945418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63519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54120BA-683D-4D30-A4B4-A4C3B5DC2E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41108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32A314-43C5-42D4-9588-313149C27674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6654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DD2DCD-C18A-4DB6-871E-F6B801437D97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670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55" indent="-2911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0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58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6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4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2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0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5998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354F7E-B5C3-4110-8522-8840CADBC265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138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55" indent="-2911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0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58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6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4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2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0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5998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354F7E-B5C3-4110-8522-8840CADBC265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dirty="0" smtClean="0">
                <a:latin typeface="Arial" panose="020B0604020202020204" pitchFamily="34" charset="0"/>
              </a:rPr>
              <a:t>Data Steward is an executive level person who oversees the proper management of data and data conversion. </a:t>
            </a:r>
          </a:p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4001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55" indent="-2911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0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58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6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4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2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0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5998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354F7E-B5C3-4110-8522-8840CADBC265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dirty="0" smtClean="0">
                <a:latin typeface="Arial" panose="020B0604020202020204" pitchFamily="34" charset="0"/>
              </a:rPr>
              <a:t>Peripheral systems – ditch as many as possible. </a:t>
            </a:r>
          </a:p>
          <a:p>
            <a:pPr eaLnBrk="1" hangingPunct="1"/>
            <a:r>
              <a:rPr lang="en-GB" altLang="en-US" dirty="0" smtClean="0">
                <a:latin typeface="Arial" panose="020B0604020202020204" pitchFamily="34" charset="0"/>
              </a:rPr>
              <a:t>Example of having one data element that isn’t covered anywhere else. </a:t>
            </a:r>
          </a:p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4600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55" indent="-2911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0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58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6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4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2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0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5998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354F7E-B5C3-4110-8522-8840CADBC265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dirty="0" smtClean="0">
                <a:latin typeface="Arial" panose="020B0604020202020204" pitchFamily="34" charset="0"/>
              </a:rPr>
              <a:t>Spokane doubled their bandwidth to system to ensure that the infrastructure was adequate. </a:t>
            </a:r>
          </a:p>
          <a:p>
            <a:pPr eaLnBrk="1" hangingPunct="1"/>
            <a:r>
              <a:rPr lang="en-GB" altLang="en-US" dirty="0" smtClean="0">
                <a:latin typeface="Arial" panose="020B0604020202020204" pitchFamily="34" charset="0"/>
              </a:rPr>
              <a:t>Went through all their switches and all of their routers. </a:t>
            </a:r>
          </a:p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4466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55" indent="-2911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0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58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6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4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2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0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5998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354F7E-B5C3-4110-8522-8840CADBC265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2135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55" indent="-2911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0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58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6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4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2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0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5998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354F7E-B5C3-4110-8522-8840CADBC265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94628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55" indent="-2911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0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58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6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4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2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0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5998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354F7E-B5C3-4110-8522-8840CADBC265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1106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55" indent="-2911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0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58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6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4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2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0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5998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354F7E-B5C3-4110-8522-8840CADBC265}" type="slidenum">
              <a:rPr lang="en-US" altLang="en-US"/>
              <a:pPr>
                <a:spcBef>
                  <a:spcPct val="0"/>
                </a:spcBef>
              </a:pPr>
              <a:t>18</a:t>
            </a:fld>
            <a:endParaRPr lang="en-US" altLang="en-US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dirty="0" smtClean="0">
                <a:latin typeface="Arial" panose="020B0604020202020204" pitchFamily="34" charset="0"/>
              </a:rPr>
              <a:t>8 data validation cycles and it still didn’t work. </a:t>
            </a:r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7174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55" indent="-2911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0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58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6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4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2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0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5998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354F7E-B5C3-4110-8522-8840CADBC265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dirty="0" smtClean="0">
                <a:latin typeface="Arial" panose="020B0604020202020204" pitchFamily="34" charset="0"/>
              </a:rPr>
              <a:t>If the data conversion is not accurate do not go live. </a:t>
            </a:r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625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952C4E-8990-48E6-B230-C556356003BC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2805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55" indent="-2911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0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58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6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4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2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0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5998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354F7E-B5C3-4110-8522-8840CADBC265}" type="slidenum">
              <a:rPr lang="en-US" altLang="en-US"/>
              <a:pPr>
                <a:spcBef>
                  <a:spcPct val="0"/>
                </a:spcBef>
              </a:pPr>
              <a:t>20</a:t>
            </a:fld>
            <a:endParaRPr lang="en-US" altLang="en-US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altLang="en-US" dirty="0" smtClean="0">
                <a:latin typeface="Arial" panose="020B0604020202020204" pitchFamily="34" charset="0"/>
              </a:rPr>
              <a:t>Need a coordinated communication campaign. </a:t>
            </a:r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1117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55" indent="-2911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0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58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60" indent="-23294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4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2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0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59980" indent="-23294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354F7E-B5C3-4110-8522-8840CADBC265}" type="slidenum">
              <a:rPr lang="en-US" altLang="en-US"/>
              <a:pPr>
                <a:spcBef>
                  <a:spcPct val="0"/>
                </a:spcBef>
              </a:pPr>
              <a:t>21</a:t>
            </a:fld>
            <a:endParaRPr lang="en-US" altLang="en-US" dirty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3046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9C83FBD-6970-4D34-9598-44E964E76C3A}" type="slidenum">
              <a:rPr lang="en-US" altLang="en-US"/>
              <a:pPr>
                <a:spcBef>
                  <a:spcPct val="0"/>
                </a:spcBef>
              </a:pPr>
              <a:t>22</a:t>
            </a:fld>
            <a:endParaRPr lang="en-US" altLang="en-US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299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DD2DCD-C18A-4DB6-871E-F6B801437D97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670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DD2DCD-C18A-4DB6-871E-F6B801437D97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6706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DD2DCD-C18A-4DB6-871E-F6B801437D97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670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DD2DCD-C18A-4DB6-871E-F6B801437D97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670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DD2DCD-C18A-4DB6-871E-F6B801437D97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670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DD2DCD-C18A-4DB6-871E-F6B801437D97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670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DD2DCD-C18A-4DB6-871E-F6B801437D97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670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" descr="bluebackgor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6" t="1057" r="4581" b="179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9697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5275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2D9F3F8-F33C-43E3-859B-D20CD0E05CF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5620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A2D3AB-39B4-4452-AAE7-7FB2D7C785D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70624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026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0260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7883C-AFF0-4CFB-9887-14FE3220DBC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85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3700463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0FE1A-FB8A-4BC8-ABA1-C1F567D4FFA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02976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3A999-AAE1-4B78-841A-2096A310CFE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6276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10197-2870-4F15-B82C-94FD3B9E5BB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7243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BFF8D-FC27-4E12-B06E-5E24C899C6A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939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E637B-D99C-413D-B93E-238FB7956FE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728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F0CAE-5797-4FD3-B733-96DF02C46CB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72275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E49B5-F2B1-403B-86A2-A1087E464C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006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D71F2-6538-45BB-8BAB-FAADE4C452F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1127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03399-A493-42BC-82B2-CF85C0A98A9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14674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CD88D-4811-40B2-9A5E-08C77C33E7A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4732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8" descr="bluebackgorund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6" t="1057" r="4581" b="179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70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6F2734D-480E-47C1-8598-5032E4EC40A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84685"/>
            <a:ext cx="7772400" cy="2772308"/>
          </a:xfrm>
          <a:extLst>
            <a:ext uri="{909E8E84-426E-40DD-AFC4-6F175D3DCCD1}">
              <a14:hiddenFill xmlns:a14="http://schemas.microsoft.com/office/drawing/2010/main">
                <a:solidFill>
                  <a:srgbClr val="FF0080">
                    <a:alpha val="34117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8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FFFFFF"/>
                </a:solidFill>
              </a:rPr>
              <a:t>First Link:</a:t>
            </a:r>
            <a:br>
              <a:rPr lang="en-US" altLang="en-US" dirty="0" smtClean="0">
                <a:solidFill>
                  <a:srgbClr val="FFFFFF"/>
                </a:solidFill>
              </a:rPr>
            </a:br>
            <a:r>
              <a:rPr lang="en-US" altLang="en-US" dirty="0" smtClean="0">
                <a:solidFill>
                  <a:srgbClr val="FFFFFF"/>
                </a:solidFill>
              </a:rPr>
              <a:t>What We’ve Learned So Far</a:t>
            </a:r>
            <a:br>
              <a:rPr lang="en-US" altLang="en-US" dirty="0" smtClean="0">
                <a:solidFill>
                  <a:srgbClr val="FFFFFF"/>
                </a:solidFill>
              </a:rPr>
            </a:br>
            <a:r>
              <a:rPr lang="en-US" altLang="en-US" sz="3200" dirty="0" smtClean="0">
                <a:solidFill>
                  <a:srgbClr val="FFFFFF"/>
                </a:solidFill>
              </a:rPr>
              <a:t>How to better prepare</a:t>
            </a:r>
            <a:br>
              <a:rPr lang="en-US" altLang="en-US" sz="3200" dirty="0" smtClean="0">
                <a:solidFill>
                  <a:srgbClr val="FFFFFF"/>
                </a:solidFill>
              </a:rPr>
            </a:br>
            <a:r>
              <a:rPr lang="en-US" altLang="en-US" sz="3200" dirty="0" smtClean="0">
                <a:solidFill>
                  <a:srgbClr val="FFFFFF"/>
                </a:solidFill>
              </a:rPr>
              <a:t>and other stuff…..</a:t>
            </a:r>
            <a:endParaRPr lang="en-US" altLang="en-US" sz="3200" dirty="0" smtClean="0"/>
          </a:p>
        </p:txBody>
      </p:sp>
      <p:sp>
        <p:nvSpPr>
          <p:cNvPr id="512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3897052"/>
            <a:ext cx="7772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BAC Academy – October 8, 2015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Presented by: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David O’Neill, CIO – Community Colleges of Spokane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Lisa Hjaltalin, CFO – Community Colleges of Spokane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Andy Duckworth, Project Manager – Tacoma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Janice Stroh, Director Financial Services - Tacoma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D9F3F8-F33C-43E3-859B-D20CD0E05CF6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4102"/>
          </a:xfrm>
        </p:spPr>
        <p:txBody>
          <a:bodyPr/>
          <a:lstStyle/>
          <a:p>
            <a:pPr eaLnBrk="1" hangingPunct="1"/>
            <a:r>
              <a:rPr lang="en-GB" altLang="en-US" sz="3200" dirty="0" smtClean="0"/>
              <a:t>A Little Deeper….</a:t>
            </a:r>
            <a:endParaRPr lang="en-US" altLang="en-US" sz="3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F0FE1A-FB8A-4BC8-ABA1-C1F567D4FFAC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908720"/>
            <a:ext cx="846094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1"/>
                </a:solidFill>
              </a:rPr>
              <a:t>Accounts Payable: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Double check the posting of a voucher before it is saved – once saved it cannot be changed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For bills such as utility bills set them up as tax exempt – otherwise the system wants to charge use tax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Keep the distribution of expenses simple!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Verify that the system is charging the correct use tax rate</a:t>
            </a:r>
            <a:endParaRPr lang="en-US" dirty="0">
              <a:solidFill>
                <a:schemeClr val="bg1"/>
              </a:solidFill>
            </a:endParaRPr>
          </a:p>
          <a:p>
            <a:endParaRPr lang="en-US" u="sng" dirty="0" smtClean="0">
              <a:solidFill>
                <a:schemeClr val="bg1"/>
              </a:solidFill>
            </a:endParaRPr>
          </a:p>
          <a:p>
            <a:r>
              <a:rPr lang="en-US" sz="2400" u="sng" dirty="0" smtClean="0">
                <a:solidFill>
                  <a:schemeClr val="bg1"/>
                </a:solidFill>
              </a:rPr>
              <a:t>General Ledger, Cash Management, Fixed Assets: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Clean up and inactivate any account and prog/org not being used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Validate all chartstrings being converted before Go-Live!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Have a good fixed asset spreadsheet with dates, accumulated depreciation, etc.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Test thoroughly the ACH process through Payment Gateway before Go-Live, pay close attention to file transfer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45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GB" altLang="en-US" dirty="0"/>
              <a:t> </a:t>
            </a:r>
            <a:r>
              <a:rPr lang="en-GB" altLang="en-US" dirty="0" smtClean="0"/>
              <a:t>. . . . </a:t>
            </a:r>
            <a:r>
              <a:rPr lang="en-GB" altLang="en-US" sz="3600" dirty="0"/>
              <a:t>f</a:t>
            </a:r>
            <a:r>
              <a:rPr lang="en-GB" altLang="en-US" sz="3600" dirty="0" smtClean="0"/>
              <a:t>rom the CIO’s Perspective</a:t>
            </a:r>
            <a:endParaRPr lang="en-US" alt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04764"/>
            <a:ext cx="8229600" cy="5364596"/>
          </a:xfrm>
        </p:spPr>
        <p:txBody>
          <a:bodyPr/>
          <a:lstStyle/>
          <a:p>
            <a:pPr marL="514350" indent="-514350" eaLnBrk="1" hangingPunct="1">
              <a:buAutoNum type="alphaUcPeriod"/>
            </a:pPr>
            <a:r>
              <a:rPr lang="en-GB" altLang="en-US" dirty="0" smtClean="0">
                <a:solidFill>
                  <a:schemeClr val="bg1"/>
                </a:solidFill>
              </a:rPr>
              <a:t>The Tech of it . . . .</a:t>
            </a:r>
          </a:p>
          <a:p>
            <a:pPr marL="514350" indent="-514350" eaLnBrk="1" hangingPunct="1">
              <a:buAutoNum type="alphaUcPeriod"/>
            </a:pPr>
            <a:endParaRPr lang="en-GB" altLang="en-US" sz="1800" dirty="0" smtClean="0">
              <a:solidFill>
                <a:schemeClr val="bg1"/>
              </a:solidFill>
            </a:endParaRPr>
          </a:p>
          <a:p>
            <a:pPr marL="914400" lvl="1" indent="-514350" eaLnBrk="1" hangingPunct="1">
              <a:buAutoNum type="arabicPeriod"/>
            </a:pPr>
            <a:r>
              <a:rPr lang="en-GB" altLang="en-US" dirty="0" smtClean="0">
                <a:solidFill>
                  <a:schemeClr val="bg1"/>
                </a:solidFill>
              </a:rPr>
              <a:t>Role Based Data Security </a:t>
            </a:r>
          </a:p>
          <a:p>
            <a:pPr marL="914400" lvl="1" indent="-514350" eaLnBrk="1" hangingPunct="1">
              <a:buAutoNum type="arabicPeriod"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a. Pre Go-Live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     </a:t>
            </a:r>
            <a:r>
              <a:rPr lang="en-GB" altLang="en-US" sz="800" dirty="0" smtClean="0">
                <a:solidFill>
                  <a:schemeClr val="bg1"/>
                </a:solidFill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</a:rPr>
              <a:t>i. Initial definitions</a:t>
            </a:r>
          </a:p>
          <a:p>
            <a:pPr marL="800100" lvl="2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sz="800" dirty="0" smtClean="0">
                <a:solidFill>
                  <a:schemeClr val="bg1"/>
                </a:solidFill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</a:rPr>
              <a:t>ii. Adequate access </a:t>
            </a:r>
          </a:p>
          <a:p>
            <a:pPr marL="1257300" lvl="3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iii. Validate and test </a:t>
            </a:r>
          </a:p>
          <a:p>
            <a:pPr marL="1257300" lvl="3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b. Post Go-Live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sz="800" dirty="0" smtClean="0">
                <a:solidFill>
                  <a:schemeClr val="bg1"/>
                </a:solidFill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</a:rPr>
              <a:t> i. Change requests/approvals </a:t>
            </a:r>
          </a:p>
          <a:p>
            <a:pPr marL="1257300" lvl="3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ii. Hierarchy – College vs SBCTC</a:t>
            </a:r>
          </a:p>
          <a:p>
            <a:pPr marL="1257300" lvl="3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III. Centralized vs Decentralized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E637B-D99C-413D-B93E-238FB7956FE6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6442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GB" altLang="en-US" dirty="0"/>
              <a:t> </a:t>
            </a:r>
            <a:r>
              <a:rPr lang="en-GB" altLang="en-US" dirty="0" smtClean="0"/>
              <a:t>. . . . </a:t>
            </a:r>
            <a:r>
              <a:rPr lang="en-GB" altLang="en-US" sz="3600" dirty="0"/>
              <a:t>f</a:t>
            </a:r>
            <a:r>
              <a:rPr lang="en-GB" altLang="en-US" sz="3600" dirty="0" smtClean="0"/>
              <a:t>rom the CIO’s Perspective</a:t>
            </a:r>
            <a:endParaRPr lang="en-US" alt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04764"/>
            <a:ext cx="8229600" cy="5364596"/>
          </a:xfrm>
        </p:spPr>
        <p:txBody>
          <a:bodyPr/>
          <a:lstStyle/>
          <a:p>
            <a:pPr marL="514350" indent="-514350" eaLnBrk="1" hangingPunct="1">
              <a:buAutoNum type="alphaUcPeriod"/>
            </a:pPr>
            <a:r>
              <a:rPr lang="en-GB" altLang="en-US" dirty="0" smtClean="0">
                <a:solidFill>
                  <a:schemeClr val="bg1"/>
                </a:solidFill>
              </a:rPr>
              <a:t>The Tech of it . . . . (cont’d)</a:t>
            </a:r>
          </a:p>
          <a:p>
            <a:pPr marL="514350" indent="-514350" eaLnBrk="1" hangingPunct="1">
              <a:buAutoNum type="alphaUcPeriod"/>
            </a:pPr>
            <a:endParaRPr lang="en-GB" altLang="en-US" sz="1800" dirty="0" smtClean="0">
              <a:solidFill>
                <a:schemeClr val="bg1"/>
              </a:solidFill>
            </a:endParaRPr>
          </a:p>
          <a:p>
            <a:pPr marL="914400" lvl="1" indent="-514350" eaLnBrk="1" hangingPunct="1">
              <a:buAutoNum type="arabicPeriod"/>
            </a:pPr>
            <a:r>
              <a:rPr lang="en-GB" altLang="en-US" dirty="0" smtClean="0">
                <a:solidFill>
                  <a:schemeClr val="bg1"/>
                </a:solidFill>
              </a:rPr>
              <a:t>Role Based Data Security  . . . . (cont’d)</a:t>
            </a:r>
          </a:p>
          <a:p>
            <a:pPr marL="914400" lvl="1" indent="-514350" eaLnBrk="1" hangingPunct="1">
              <a:buAutoNum type="arabicPeriod"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c. Data Governance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      i. Data Stewards</a:t>
            </a:r>
          </a:p>
          <a:p>
            <a:pPr marL="800100" lvl="2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ii. Data Custodians </a:t>
            </a:r>
          </a:p>
          <a:p>
            <a:pPr marL="1257300" lvl="3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iii. Data Security Tech’s </a:t>
            </a:r>
          </a:p>
          <a:p>
            <a:pPr marL="1257300" lvl="3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iv. Information Security Officer </a:t>
            </a:r>
          </a:p>
          <a:p>
            <a:pPr marL="1257300" lvl="3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. . . . . . .  Define as precisely as possible by position &amp; name, document, test, adjust and test again before Go-Live . . . . . . . . 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E637B-D99C-413D-B93E-238FB7956FE6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5444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GB" altLang="en-US" dirty="0"/>
              <a:t> </a:t>
            </a:r>
            <a:r>
              <a:rPr lang="en-GB" altLang="en-US" dirty="0" smtClean="0"/>
              <a:t>. . . . </a:t>
            </a:r>
            <a:r>
              <a:rPr lang="en-GB" altLang="en-US" sz="3600" dirty="0"/>
              <a:t>f</a:t>
            </a:r>
            <a:r>
              <a:rPr lang="en-GB" altLang="en-US" sz="3600" dirty="0" smtClean="0"/>
              <a:t>rom the CIO’s Perspective</a:t>
            </a:r>
            <a:endParaRPr lang="en-US" alt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04764"/>
            <a:ext cx="8229600" cy="5364596"/>
          </a:xfrm>
        </p:spPr>
        <p:txBody>
          <a:bodyPr/>
          <a:lstStyle/>
          <a:p>
            <a:pPr marL="514350" indent="-514350" eaLnBrk="1" hangingPunct="1">
              <a:buAutoNum type="alphaUcPeriod"/>
            </a:pPr>
            <a:r>
              <a:rPr lang="en-GB" altLang="en-US" dirty="0" smtClean="0">
                <a:solidFill>
                  <a:schemeClr val="bg1"/>
                </a:solidFill>
              </a:rPr>
              <a:t>The Tech of it . . . . (cont’d)</a:t>
            </a:r>
          </a:p>
          <a:p>
            <a:pPr marL="514350" indent="-514350" eaLnBrk="1" hangingPunct="1">
              <a:buAutoNum type="alphaUcPeriod"/>
            </a:pPr>
            <a:endParaRPr lang="en-GB" altLang="en-US" sz="1800" dirty="0" smtClean="0">
              <a:solidFill>
                <a:schemeClr val="bg1"/>
              </a:solidFill>
            </a:endParaRPr>
          </a:p>
          <a:p>
            <a:pPr marL="400050" lvl="1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2.   Peripheral systems retained</a:t>
            </a:r>
          </a:p>
          <a:p>
            <a:pPr marL="914400" lvl="1" indent="-514350" eaLnBrk="1" hangingPunct="1">
              <a:buAutoNum type="arabicPeriod"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a. Reiteration: “ERP Centricity”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b. Reduce/eliminate redundancy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      i. Data</a:t>
            </a:r>
          </a:p>
          <a:p>
            <a:pPr marL="800100" lvl="2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ii. Processes</a:t>
            </a:r>
          </a:p>
          <a:p>
            <a:pPr marL="1257300" lvl="3" indent="0" eaLnBrk="1" hangingPunct="1">
              <a:buNone/>
            </a:pPr>
            <a:r>
              <a:rPr lang="en-GB" altLang="en-US" sz="400" dirty="0" smtClean="0">
                <a:solidFill>
                  <a:schemeClr val="bg1"/>
                </a:solidFill>
              </a:rPr>
              <a:t> </a:t>
            </a:r>
          </a:p>
          <a:p>
            <a:pPr marL="1257300" lvl="3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iii. Support  </a:t>
            </a:r>
          </a:p>
          <a:p>
            <a:pPr marL="1257300" lvl="3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. . . . . . .  Now is the time to eliminate outdated, marginally used and dysfunctional applications . . . . . . </a:t>
            </a:r>
            <a:endParaRPr lang="en-GB" altLang="en-US" sz="800" dirty="0" smtClean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E637B-D99C-413D-B93E-238FB7956FE6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084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GB" altLang="en-US" dirty="0"/>
              <a:t> </a:t>
            </a:r>
            <a:r>
              <a:rPr lang="en-GB" altLang="en-US" dirty="0" smtClean="0"/>
              <a:t>. . . . </a:t>
            </a:r>
            <a:r>
              <a:rPr lang="en-GB" altLang="en-US" sz="3600" dirty="0"/>
              <a:t>f</a:t>
            </a:r>
            <a:r>
              <a:rPr lang="en-GB" altLang="en-US" sz="3600" dirty="0" smtClean="0"/>
              <a:t>rom the CIO’s Perspective</a:t>
            </a:r>
            <a:endParaRPr lang="en-US" alt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04764"/>
            <a:ext cx="8229600" cy="5364596"/>
          </a:xfrm>
        </p:spPr>
        <p:txBody>
          <a:bodyPr/>
          <a:lstStyle/>
          <a:p>
            <a:pPr marL="514350" indent="-514350" eaLnBrk="1" hangingPunct="1">
              <a:buAutoNum type="alphaUcPeriod"/>
            </a:pPr>
            <a:r>
              <a:rPr lang="en-GB" altLang="en-US" dirty="0" smtClean="0">
                <a:solidFill>
                  <a:schemeClr val="bg1"/>
                </a:solidFill>
              </a:rPr>
              <a:t>The Tech of it . . . . (cont’d)</a:t>
            </a:r>
          </a:p>
          <a:p>
            <a:pPr marL="514350" indent="-514350" eaLnBrk="1" hangingPunct="1">
              <a:buAutoNum type="alphaUcPeriod"/>
            </a:pPr>
            <a:endParaRPr lang="en-GB" altLang="en-US" sz="1800" dirty="0" smtClean="0">
              <a:solidFill>
                <a:schemeClr val="bg1"/>
              </a:solidFill>
            </a:endParaRPr>
          </a:p>
          <a:p>
            <a:pPr marL="400050" lvl="1" indent="0" eaLnBrk="1" hangingPunct="1">
              <a:buNone/>
            </a:pPr>
            <a:r>
              <a:rPr lang="en-GB" altLang="en-US" dirty="0">
                <a:solidFill>
                  <a:schemeClr val="bg1"/>
                </a:solidFill>
              </a:rPr>
              <a:t>3</a:t>
            </a:r>
            <a:r>
              <a:rPr lang="en-GB" altLang="en-US" dirty="0" smtClean="0">
                <a:solidFill>
                  <a:schemeClr val="bg1"/>
                </a:solidFill>
              </a:rPr>
              <a:t>.   Infrastructure</a:t>
            </a:r>
          </a:p>
          <a:p>
            <a:pPr marL="914400" lvl="1" indent="-514350" eaLnBrk="1" hangingPunct="1">
              <a:buAutoNum type="arabicPeriod"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a. Bandwidth to the Internet  </a:t>
            </a:r>
          </a:p>
          <a:p>
            <a:pPr marL="800100" lvl="2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sz="800" dirty="0" smtClean="0">
                <a:solidFill>
                  <a:schemeClr val="bg1"/>
                </a:solidFill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</a:rPr>
              <a:t>i. Switch configurations</a:t>
            </a:r>
          </a:p>
          <a:p>
            <a:pPr marL="1257300" lvl="3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ii. Guest Net, wireless or similar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b. Browser configurations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c. </a:t>
            </a:r>
            <a:r>
              <a:rPr lang="en-GB" altLang="en-US" dirty="0">
                <a:solidFill>
                  <a:schemeClr val="bg1"/>
                </a:solidFill>
              </a:rPr>
              <a:t>T</a:t>
            </a:r>
            <a:r>
              <a:rPr lang="en-GB" altLang="en-US" dirty="0" smtClean="0">
                <a:solidFill>
                  <a:schemeClr val="bg1"/>
                </a:solidFill>
              </a:rPr>
              <a:t>ime-out constraints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. . . . Monitor network response times to the user’s site, note application response times by task and page . . . differentiate . . .</a:t>
            </a:r>
            <a:endParaRPr lang="en-GB" altLang="en-US" sz="800" dirty="0" smtClean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E637B-D99C-413D-B93E-238FB7956FE6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9377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GB" altLang="en-US" dirty="0"/>
              <a:t> </a:t>
            </a:r>
            <a:r>
              <a:rPr lang="en-GB" altLang="en-US" dirty="0" smtClean="0"/>
              <a:t>. . . . </a:t>
            </a:r>
            <a:r>
              <a:rPr lang="en-GB" altLang="en-US" sz="3600" dirty="0"/>
              <a:t>f</a:t>
            </a:r>
            <a:r>
              <a:rPr lang="en-GB" altLang="en-US" sz="3600" dirty="0" smtClean="0"/>
              <a:t>rom the CIO’s Perspective</a:t>
            </a:r>
            <a:endParaRPr lang="en-US" alt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04764"/>
            <a:ext cx="8229600" cy="5364596"/>
          </a:xfrm>
        </p:spPr>
        <p:txBody>
          <a:bodyPr/>
          <a:lstStyle/>
          <a:p>
            <a:pPr marL="514350" indent="-514350" eaLnBrk="1" hangingPunct="1">
              <a:buAutoNum type="alphaUcPeriod"/>
            </a:pPr>
            <a:r>
              <a:rPr lang="en-GB" altLang="en-US" dirty="0" smtClean="0">
                <a:solidFill>
                  <a:schemeClr val="bg1"/>
                </a:solidFill>
              </a:rPr>
              <a:t>The Tech of it . . . . (cont’d)</a:t>
            </a:r>
          </a:p>
          <a:p>
            <a:pPr marL="514350" indent="-514350" eaLnBrk="1" hangingPunct="1">
              <a:buAutoNum type="alphaUcPeriod"/>
            </a:pPr>
            <a:endParaRPr lang="en-GB" altLang="en-US" sz="1800" dirty="0" smtClean="0">
              <a:solidFill>
                <a:schemeClr val="bg1"/>
              </a:solidFill>
            </a:endParaRPr>
          </a:p>
          <a:p>
            <a:pPr marL="400050" lvl="1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4.   User Accounts</a:t>
            </a:r>
          </a:p>
          <a:p>
            <a:pPr marL="914400" lvl="1" indent="-514350" eaLnBrk="1" hangingPunct="1">
              <a:buAutoNum type="arabicPeriod"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a. Network, Mail, Canvas, and others  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b. ctcLink - AYA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c. Single Sign-on </a:t>
            </a:r>
          </a:p>
          <a:p>
            <a:pPr marL="800100" lvl="2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d. Password resets </a:t>
            </a:r>
          </a:p>
          <a:p>
            <a:pPr marL="1257300" lvl="3" indent="0" eaLnBrk="1" hangingPunct="1">
              <a:buNone/>
            </a:pPr>
            <a:endParaRPr lang="en-GB" altLang="en-US" dirty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. . . . . . Be prepared for surprises as well as repetitive repeat requests . . . . .</a:t>
            </a:r>
            <a:endParaRPr lang="en-GB" altLang="en-US" sz="800" dirty="0" smtClean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E637B-D99C-413D-B93E-238FB7956FE6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6135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GB" altLang="en-US" dirty="0"/>
              <a:t> </a:t>
            </a:r>
            <a:r>
              <a:rPr lang="en-GB" altLang="en-US" dirty="0" smtClean="0"/>
              <a:t>. . . . </a:t>
            </a:r>
            <a:r>
              <a:rPr lang="en-GB" altLang="en-US" sz="3600" dirty="0"/>
              <a:t>f</a:t>
            </a:r>
            <a:r>
              <a:rPr lang="en-GB" altLang="en-US" sz="3600" dirty="0" smtClean="0"/>
              <a:t>rom the CIO’s Perspective</a:t>
            </a:r>
            <a:endParaRPr lang="en-US" alt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04764"/>
            <a:ext cx="8229600" cy="5364596"/>
          </a:xfrm>
        </p:spPr>
        <p:txBody>
          <a:bodyPr/>
          <a:lstStyle/>
          <a:p>
            <a:pPr marL="514350" indent="-514350" eaLnBrk="1" hangingPunct="1">
              <a:buAutoNum type="alphaUcPeriod"/>
            </a:pPr>
            <a:r>
              <a:rPr lang="en-GB" altLang="en-US" dirty="0" smtClean="0">
                <a:solidFill>
                  <a:schemeClr val="bg1"/>
                </a:solidFill>
              </a:rPr>
              <a:t>The Tech of it . . . . (cont’d)</a:t>
            </a:r>
          </a:p>
          <a:p>
            <a:pPr marL="514350" indent="-514350" eaLnBrk="1" hangingPunct="1">
              <a:buAutoNum type="alphaUcPeriod"/>
            </a:pPr>
            <a:endParaRPr lang="en-GB" altLang="en-US" sz="1800" dirty="0" smtClean="0">
              <a:solidFill>
                <a:schemeClr val="bg1"/>
              </a:solidFill>
            </a:endParaRPr>
          </a:p>
          <a:p>
            <a:pPr marL="400050" lvl="1" indent="0" eaLnBrk="1" hangingPunct="1">
              <a:buNone/>
            </a:pPr>
            <a:r>
              <a:rPr lang="en-GB" altLang="en-US" dirty="0">
                <a:solidFill>
                  <a:schemeClr val="bg1"/>
                </a:solidFill>
              </a:rPr>
              <a:t>5</a:t>
            </a:r>
            <a:r>
              <a:rPr lang="en-GB" altLang="en-US" dirty="0" smtClean="0">
                <a:solidFill>
                  <a:schemeClr val="bg1"/>
                </a:solidFill>
              </a:rPr>
              <a:t>.   User Support Services (helpdesk)</a:t>
            </a:r>
          </a:p>
          <a:p>
            <a:pPr marL="914400" lvl="1" indent="-514350" eaLnBrk="1" hangingPunct="1">
              <a:buAutoNum type="arabicPeriod"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a. Single point of tech contact for all  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b. Coordinates/creates/publishes all training materials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sz="800" dirty="0" smtClean="0">
                <a:solidFill>
                  <a:schemeClr val="bg1"/>
                </a:solidFill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</a:rPr>
              <a:t>i. Coordinates </a:t>
            </a:r>
            <a:r>
              <a:rPr lang="en-GB" altLang="en-US" dirty="0">
                <a:solidFill>
                  <a:schemeClr val="bg1"/>
                </a:solidFill>
              </a:rPr>
              <a:t>all </a:t>
            </a:r>
            <a:r>
              <a:rPr lang="en-GB" altLang="en-US" dirty="0" smtClean="0">
                <a:solidFill>
                  <a:schemeClr val="bg1"/>
                </a:solidFill>
              </a:rPr>
              <a:t>materials </a:t>
            </a:r>
            <a:r>
              <a:rPr lang="en-GB" altLang="en-US" dirty="0">
                <a:solidFill>
                  <a:schemeClr val="bg1"/>
                </a:solidFill>
              </a:rPr>
              <a:t>with SBCTC </a:t>
            </a:r>
            <a:endParaRPr lang="en-GB" altLang="en-US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endParaRPr lang="en-GB" altLang="en-US" sz="400" dirty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ii. QRG’s, video’s, cheat sheets, business cards, sessions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c. Documents all tickets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d. Escalates to SBCTC and coordinates closed tickets </a:t>
            </a:r>
          </a:p>
          <a:p>
            <a:pPr marL="1257300" lvl="3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. . . . . . Without a ticket the issue does not exist . . . . . .</a:t>
            </a:r>
            <a:endParaRPr lang="en-GB" altLang="en-US" sz="800" dirty="0" smtClean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E637B-D99C-413D-B93E-238FB7956FE6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3099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GB" altLang="en-US" dirty="0"/>
              <a:t> </a:t>
            </a:r>
            <a:r>
              <a:rPr lang="en-GB" altLang="en-US" dirty="0" smtClean="0"/>
              <a:t>. . . . </a:t>
            </a:r>
            <a:r>
              <a:rPr lang="en-GB" altLang="en-US" sz="3600" dirty="0"/>
              <a:t>f</a:t>
            </a:r>
            <a:r>
              <a:rPr lang="en-GB" altLang="en-US" sz="3600" dirty="0" smtClean="0"/>
              <a:t>rom the CIO’s Perspective</a:t>
            </a:r>
            <a:endParaRPr lang="en-US" alt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04764"/>
            <a:ext cx="8229600" cy="536459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B. The Project Management of it . . . .</a:t>
            </a:r>
          </a:p>
          <a:p>
            <a:pPr marL="514350" indent="-514350" eaLnBrk="1" hangingPunct="1">
              <a:buAutoNum type="alphaUcPeriod"/>
            </a:pPr>
            <a:endParaRPr lang="en-GB" altLang="en-US" sz="1800" dirty="0" smtClean="0">
              <a:solidFill>
                <a:schemeClr val="bg1"/>
              </a:solidFill>
            </a:endParaRPr>
          </a:p>
          <a:p>
            <a:pPr marL="914400" lvl="1" indent="-514350" eaLnBrk="1" hangingPunct="1">
              <a:buAutoNum type="arabicPeriod"/>
            </a:pPr>
            <a:r>
              <a:rPr lang="en-GB" altLang="en-US" dirty="0" smtClean="0">
                <a:solidFill>
                  <a:schemeClr val="bg1"/>
                </a:solidFill>
              </a:rPr>
              <a:t>Pre Go-Live </a:t>
            </a:r>
          </a:p>
          <a:p>
            <a:pPr marL="914400" lvl="1" indent="-514350" eaLnBrk="1" hangingPunct="1">
              <a:buAutoNum type="arabicPeriod"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a. Go/No-Go Decision 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      i. Clear parameters must be met prior to the decision point</a:t>
            </a:r>
          </a:p>
          <a:p>
            <a:pPr marL="800100" lvl="2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ii. Not met? – Don’t Go! </a:t>
            </a:r>
          </a:p>
          <a:p>
            <a:pPr marL="1257300" lvl="3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b.  Communications</a:t>
            </a:r>
          </a:p>
          <a:p>
            <a:pPr marL="800100" lvl="2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sz="2000" dirty="0" smtClean="0">
                <a:solidFill>
                  <a:schemeClr val="bg1"/>
                </a:solidFill>
              </a:rPr>
              <a:t> </a:t>
            </a:r>
            <a:r>
              <a:rPr lang="en-GB" altLang="en-US" sz="800" dirty="0" smtClean="0">
                <a:solidFill>
                  <a:schemeClr val="bg1"/>
                </a:solidFill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</a:rPr>
              <a:t>i.  Internal – simple, factual, regular (don’t sugar coat it) </a:t>
            </a:r>
          </a:p>
          <a:p>
            <a:pPr marL="1257300" lvl="3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sz="800" dirty="0" smtClean="0">
                <a:solidFill>
                  <a:schemeClr val="bg1"/>
                </a:solidFill>
              </a:rPr>
              <a:t>  </a:t>
            </a:r>
            <a:r>
              <a:rPr lang="en-GB" altLang="en-US" dirty="0" smtClean="0">
                <a:solidFill>
                  <a:schemeClr val="bg1"/>
                </a:solidFill>
              </a:rPr>
              <a:t>ii.  External – who has “the voice” </a:t>
            </a:r>
          </a:p>
          <a:p>
            <a:pPr marL="1257300" lvl="3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III. College to Project Staff </a:t>
            </a:r>
          </a:p>
          <a:p>
            <a:pPr marL="1257300" lvl="3" indent="0" eaLnBrk="1" hangingPunct="1">
              <a:buNone/>
            </a:pPr>
            <a:endParaRPr lang="en-GB" altLang="en-US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E637B-D99C-413D-B93E-238FB7956FE6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595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GB" altLang="en-US" dirty="0"/>
              <a:t> </a:t>
            </a:r>
            <a:r>
              <a:rPr lang="en-GB" altLang="en-US" dirty="0" smtClean="0"/>
              <a:t>. . . . </a:t>
            </a:r>
            <a:r>
              <a:rPr lang="en-GB" altLang="en-US" sz="3600" dirty="0"/>
              <a:t>f</a:t>
            </a:r>
            <a:r>
              <a:rPr lang="en-GB" altLang="en-US" sz="3600" dirty="0" smtClean="0"/>
              <a:t>rom the CIO’s Perspective</a:t>
            </a:r>
            <a:endParaRPr lang="en-US" alt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46856" y="1304764"/>
            <a:ext cx="8229600" cy="536459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B. The Project Management of it . . . .</a:t>
            </a:r>
          </a:p>
          <a:p>
            <a:pPr marL="514350" indent="-514350" eaLnBrk="1" hangingPunct="1">
              <a:buAutoNum type="alphaUcPeriod"/>
            </a:pPr>
            <a:endParaRPr lang="en-GB" altLang="en-US" sz="1800" dirty="0" smtClean="0">
              <a:solidFill>
                <a:schemeClr val="bg1"/>
              </a:solidFill>
            </a:endParaRPr>
          </a:p>
          <a:p>
            <a:pPr marL="914400" lvl="1" indent="-514350" eaLnBrk="1" hangingPunct="1">
              <a:buAutoNum type="arabicPeriod"/>
            </a:pPr>
            <a:r>
              <a:rPr lang="en-GB" altLang="en-US" dirty="0" smtClean="0">
                <a:solidFill>
                  <a:schemeClr val="bg1"/>
                </a:solidFill>
              </a:rPr>
              <a:t>Pre Go-Live . . . . . Cont’d</a:t>
            </a:r>
          </a:p>
          <a:p>
            <a:pPr marL="914400" lvl="1" indent="-514350" eaLnBrk="1" hangingPunct="1">
              <a:buAutoNum type="arabicPeriod"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c. </a:t>
            </a:r>
            <a:r>
              <a:rPr lang="en-GB" altLang="en-US" dirty="0">
                <a:solidFill>
                  <a:schemeClr val="bg1"/>
                </a:solidFill>
              </a:rPr>
              <a:t>D</a:t>
            </a:r>
            <a:r>
              <a:rPr lang="en-GB" altLang="en-US" dirty="0" smtClean="0">
                <a:solidFill>
                  <a:schemeClr val="bg1"/>
                </a:solidFill>
              </a:rPr>
              <a:t>ata validation 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      i. Adequate time to do so, repetitively </a:t>
            </a:r>
          </a:p>
          <a:p>
            <a:pPr marL="800100" lvl="2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ii. Coordinate cross pillar </a:t>
            </a:r>
          </a:p>
          <a:p>
            <a:pPr marL="1257300" lvl="3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b.  Training</a:t>
            </a:r>
          </a:p>
          <a:p>
            <a:pPr marL="800100" lvl="2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sz="2000" dirty="0" smtClean="0">
                <a:solidFill>
                  <a:schemeClr val="bg1"/>
                </a:solidFill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</a:rPr>
              <a:t>i.  In a working system with recognizable data </a:t>
            </a:r>
          </a:p>
          <a:p>
            <a:pPr marL="1257300" lvl="3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sz="800" dirty="0" smtClean="0">
                <a:solidFill>
                  <a:schemeClr val="bg1"/>
                </a:solidFill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</a:rPr>
              <a:t>ii.  Self paced as well as project staff lead </a:t>
            </a:r>
          </a:p>
          <a:p>
            <a:pPr marL="1257300" lvl="3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III. Documentation, QRG’s, video’s etc. . . . </a:t>
            </a:r>
          </a:p>
          <a:p>
            <a:pPr marL="1257300" lvl="3" indent="0" eaLnBrk="1" hangingPunct="1">
              <a:buNone/>
            </a:pPr>
            <a:endParaRPr lang="en-GB" altLang="en-US" dirty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. . . . . Don’t get short changed . . . . get sufficient time!</a:t>
            </a:r>
          </a:p>
          <a:p>
            <a:pPr marL="1257300" lvl="3" indent="0" eaLnBrk="1" hangingPunct="1">
              <a:buNone/>
            </a:pPr>
            <a:endParaRPr lang="en-GB" altLang="en-US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E637B-D99C-413D-B93E-238FB7956FE6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127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GB" altLang="en-US" dirty="0"/>
              <a:t> </a:t>
            </a:r>
            <a:r>
              <a:rPr lang="en-GB" altLang="en-US" dirty="0" smtClean="0"/>
              <a:t>. . . . </a:t>
            </a:r>
            <a:r>
              <a:rPr lang="en-GB" altLang="en-US" sz="3600" dirty="0"/>
              <a:t>f</a:t>
            </a:r>
            <a:r>
              <a:rPr lang="en-GB" altLang="en-US" sz="3600" dirty="0" smtClean="0"/>
              <a:t>rom the CIO’s Perspective</a:t>
            </a:r>
            <a:endParaRPr lang="en-US" alt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46856" y="1304764"/>
            <a:ext cx="8229600" cy="536459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B. The Project Management of it . . . . (cont’d)</a:t>
            </a:r>
          </a:p>
          <a:p>
            <a:pPr marL="514350" indent="-514350" eaLnBrk="1" hangingPunct="1">
              <a:buAutoNum type="alphaUcPeriod"/>
            </a:pPr>
            <a:endParaRPr lang="en-GB" altLang="en-US" sz="1800" dirty="0" smtClean="0">
              <a:solidFill>
                <a:schemeClr val="bg1"/>
              </a:solidFill>
            </a:endParaRPr>
          </a:p>
          <a:p>
            <a:pPr marL="400050" lvl="1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2. Cut over “Weekend”</a:t>
            </a:r>
          </a:p>
          <a:p>
            <a:pPr marL="400050" lvl="1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a.   No cots</a:t>
            </a:r>
            <a:r>
              <a:rPr lang="en-GB" altLang="en-US" dirty="0">
                <a:solidFill>
                  <a:schemeClr val="bg1"/>
                </a:solidFill>
              </a:rPr>
              <a:t>, </a:t>
            </a:r>
            <a:r>
              <a:rPr lang="en-GB" altLang="en-US" dirty="0" smtClean="0">
                <a:solidFill>
                  <a:schemeClr val="bg1"/>
                </a:solidFill>
              </a:rPr>
              <a:t>no all-nighters, no sleep overs </a:t>
            </a:r>
          </a:p>
          <a:p>
            <a:pPr marL="1257300" lvl="3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b.  </a:t>
            </a:r>
            <a:r>
              <a:rPr lang="en-GB" altLang="en-US" dirty="0">
                <a:solidFill>
                  <a:schemeClr val="bg1"/>
                </a:solidFill>
              </a:rPr>
              <a:t> </a:t>
            </a:r>
            <a:r>
              <a:rPr lang="en-GB" altLang="en-US" dirty="0" smtClean="0">
                <a:solidFill>
                  <a:schemeClr val="bg1"/>
                </a:solidFill>
              </a:rPr>
              <a:t>Get a schedule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c.   PM as central communication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d.   If the data isn’t what it should be “call it!” </a:t>
            </a:r>
          </a:p>
          <a:p>
            <a:pPr marL="800100" lvl="2" indent="0" eaLnBrk="1" hangingPunct="1">
              <a:buNone/>
            </a:pPr>
            <a:endParaRPr lang="en-GB" altLang="en-US" dirty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. . . . . .  Dirty data kills! . . . . . .</a:t>
            </a:r>
          </a:p>
          <a:p>
            <a:pPr marL="800100" lvl="2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endParaRPr lang="en-GB" altLang="en-US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E637B-D99C-413D-B93E-238FB7956FE6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401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4643"/>
            <a:ext cx="8229600" cy="828093"/>
          </a:xfrm>
        </p:spPr>
        <p:txBody>
          <a:bodyPr/>
          <a:lstStyle/>
          <a:p>
            <a:pPr eaLnBrk="1" hangingPunct="1"/>
            <a:r>
              <a:rPr lang="en-GB" altLang="en-US" sz="3600" dirty="0" smtClean="0"/>
              <a:t>The “Six Things”</a:t>
            </a:r>
            <a:br>
              <a:rPr lang="en-GB" altLang="en-US" sz="3600" dirty="0" smtClean="0"/>
            </a:br>
            <a:r>
              <a:rPr lang="en-GB" altLang="en-US" sz="2400" dirty="0" smtClean="0"/>
              <a:t>(Make sure these </a:t>
            </a:r>
            <a:r>
              <a:rPr lang="en-GB" altLang="en-US" sz="2400" dirty="0" smtClean="0">
                <a:solidFill>
                  <a:srgbClr val="FFFF00"/>
                </a:solidFill>
              </a:rPr>
              <a:t>really</a:t>
            </a:r>
            <a:r>
              <a:rPr lang="en-GB" altLang="en-US" sz="2400" dirty="0" smtClean="0"/>
              <a:t> work before going live…)</a:t>
            </a:r>
            <a:endParaRPr lang="en-US" altLang="en-US" sz="2400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9507"/>
            <a:ext cx="8229600" cy="5395837"/>
          </a:xfrm>
        </p:spPr>
        <p:txBody>
          <a:bodyPr/>
          <a:lstStyle/>
          <a:p>
            <a:pPr marL="457200" indent="-457200" eaLnBrk="1" hangingPunct="1">
              <a:buFont typeface="+mj-lt"/>
              <a:buAutoNum type="arabicPeriod"/>
            </a:pPr>
            <a:r>
              <a:rPr lang="en-GB" altLang="en-US" sz="1800" b="1" dirty="0" smtClean="0">
                <a:solidFill>
                  <a:schemeClr val="bg1"/>
                </a:solidFill>
              </a:rPr>
              <a:t>Admit and Register Students</a:t>
            </a:r>
          </a:p>
          <a:p>
            <a:pPr marL="457200" lvl="1" indent="0" eaLnBrk="1" hangingPunct="1">
              <a:buNone/>
            </a:pPr>
            <a:r>
              <a:rPr lang="en-GB" altLang="en-US" sz="1600" dirty="0" smtClean="0">
                <a:solidFill>
                  <a:schemeClr val="bg1"/>
                </a:solidFill>
              </a:rPr>
              <a:t>-  Data Conversion of Student Records</a:t>
            </a:r>
          </a:p>
          <a:p>
            <a:pPr marL="457200" lvl="1" indent="0" eaLnBrk="1" hangingPunct="1">
              <a:buNone/>
            </a:pPr>
            <a:r>
              <a:rPr lang="en-GB" altLang="en-US" sz="1600" dirty="0" smtClean="0">
                <a:solidFill>
                  <a:schemeClr val="bg1"/>
                </a:solidFill>
              </a:rPr>
              <a:t>-  Assess Tuition and Fees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GB" altLang="en-US" sz="1800" b="1" dirty="0" smtClean="0">
                <a:solidFill>
                  <a:schemeClr val="bg1"/>
                </a:solidFill>
              </a:rPr>
              <a:t>Award Financial Aid</a:t>
            </a:r>
          </a:p>
          <a:p>
            <a:pPr marL="457200" lvl="1" indent="0" eaLnBrk="1" hangingPunct="1">
              <a:buNone/>
            </a:pPr>
            <a:r>
              <a:rPr lang="en-GB" altLang="en-US" sz="1600" dirty="0" smtClean="0">
                <a:solidFill>
                  <a:schemeClr val="bg1"/>
                </a:solidFill>
              </a:rPr>
              <a:t>-  Data Conversion of Prior Period Aid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GB" altLang="en-US" sz="1800" b="1" dirty="0" smtClean="0">
                <a:solidFill>
                  <a:schemeClr val="bg1"/>
                </a:solidFill>
              </a:rPr>
              <a:t>Disburse Financial Aid</a:t>
            </a:r>
          </a:p>
          <a:p>
            <a:pPr marL="457200" lvl="1" indent="0" eaLnBrk="1" hangingPunct="1">
              <a:buNone/>
            </a:pPr>
            <a:r>
              <a:rPr lang="en-GB" altLang="en-US" sz="1600" dirty="0" smtClean="0">
                <a:solidFill>
                  <a:schemeClr val="bg1"/>
                </a:solidFill>
              </a:rPr>
              <a:t>-  Priority Application of Financial Aid and Scholarships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GB" altLang="en-US" sz="1800" b="1" dirty="0" smtClean="0">
                <a:solidFill>
                  <a:schemeClr val="bg1"/>
                </a:solidFill>
              </a:rPr>
              <a:t>Collect Tuition and Fees </a:t>
            </a:r>
          </a:p>
          <a:p>
            <a:pPr marL="457200" lvl="1" indent="0" eaLnBrk="1" hangingPunct="1">
              <a:buNone/>
            </a:pPr>
            <a:r>
              <a:rPr lang="en-GB" altLang="en-US" sz="1600" dirty="0" smtClean="0">
                <a:solidFill>
                  <a:schemeClr val="bg1"/>
                </a:solidFill>
              </a:rPr>
              <a:t>-  Refund Financial Aid – Higher One &amp; Refund Tuition – AP</a:t>
            </a:r>
          </a:p>
          <a:p>
            <a:pPr marL="457200" lvl="1" indent="0" eaLnBrk="1" hangingPunct="1">
              <a:buNone/>
            </a:pPr>
            <a:r>
              <a:rPr lang="en-GB" altLang="en-US" sz="1600" dirty="0" smtClean="0">
                <a:solidFill>
                  <a:schemeClr val="bg1"/>
                </a:solidFill>
              </a:rPr>
              <a:t>-  Data Conversion of Student Accounts</a:t>
            </a:r>
          </a:p>
          <a:p>
            <a:pPr marL="457200" lvl="1" indent="0" eaLnBrk="1" hangingPunct="1">
              <a:buNone/>
            </a:pPr>
            <a:r>
              <a:rPr lang="en-GB" altLang="en-US" sz="1600" dirty="0" smtClean="0">
                <a:solidFill>
                  <a:schemeClr val="bg1"/>
                </a:solidFill>
              </a:rPr>
              <a:t>-  Item Types!!!!!!!</a:t>
            </a:r>
          </a:p>
          <a:p>
            <a:pPr marL="457200" lvl="1" indent="0" eaLnBrk="1" hangingPunct="1">
              <a:buNone/>
            </a:pPr>
            <a:r>
              <a:rPr lang="en-GB" altLang="en-US" sz="1600" dirty="0" smtClean="0">
                <a:solidFill>
                  <a:schemeClr val="bg1"/>
                </a:solidFill>
              </a:rPr>
              <a:t>-  3</a:t>
            </a:r>
            <a:r>
              <a:rPr lang="en-GB" altLang="en-US" sz="1600" baseline="30000" dirty="0" smtClean="0">
                <a:solidFill>
                  <a:schemeClr val="bg1"/>
                </a:solidFill>
              </a:rPr>
              <a:t>rd</a:t>
            </a:r>
            <a:r>
              <a:rPr lang="en-GB" altLang="en-US" sz="1600" dirty="0" smtClean="0">
                <a:solidFill>
                  <a:schemeClr val="bg1"/>
                </a:solidFill>
              </a:rPr>
              <a:t> Party Agency Accounts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GB" altLang="en-US" sz="1800" b="1" dirty="0" smtClean="0">
                <a:solidFill>
                  <a:schemeClr val="bg1"/>
                </a:solidFill>
              </a:rPr>
              <a:t>Purchasing</a:t>
            </a:r>
          </a:p>
          <a:p>
            <a:pPr marL="457200" lvl="1" indent="0" eaLnBrk="1" hangingPunct="1">
              <a:buNone/>
            </a:pPr>
            <a:r>
              <a:rPr lang="en-GB" altLang="en-US" sz="1600" dirty="0" smtClean="0">
                <a:solidFill>
                  <a:schemeClr val="bg1"/>
                </a:solidFill>
              </a:rPr>
              <a:t>-  Data </a:t>
            </a:r>
            <a:r>
              <a:rPr lang="en-GB" altLang="en-US" sz="1600" dirty="0">
                <a:solidFill>
                  <a:schemeClr val="bg1"/>
                </a:solidFill>
              </a:rPr>
              <a:t>Conversion – Vendors, Open PO’s</a:t>
            </a:r>
          </a:p>
          <a:p>
            <a:pPr marL="457200" lvl="1" indent="0" eaLnBrk="1" hangingPunct="1">
              <a:buNone/>
            </a:pPr>
            <a:r>
              <a:rPr lang="en-GB" altLang="en-US" sz="1600" dirty="0" smtClean="0">
                <a:solidFill>
                  <a:schemeClr val="bg1"/>
                </a:solidFill>
              </a:rPr>
              <a:t>-  P-Card </a:t>
            </a:r>
            <a:r>
              <a:rPr lang="en-GB" altLang="en-US" sz="1600" dirty="0">
                <a:solidFill>
                  <a:schemeClr val="bg1"/>
                </a:solidFill>
              </a:rPr>
              <a:t>– Reconciliation, Approval Flow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GB" altLang="en-US" sz="1800" b="1" dirty="0" smtClean="0">
                <a:solidFill>
                  <a:schemeClr val="bg1"/>
                </a:solidFill>
              </a:rPr>
              <a:t>Payroll</a:t>
            </a:r>
          </a:p>
          <a:p>
            <a:pPr marL="0" lvl="1" indent="0" eaLnBrk="1" hangingPunct="1">
              <a:buNone/>
            </a:pPr>
            <a:r>
              <a:rPr lang="en-GB" altLang="en-US" sz="1600" dirty="0">
                <a:solidFill>
                  <a:schemeClr val="bg1"/>
                </a:solidFill>
              </a:rPr>
              <a:t> </a:t>
            </a:r>
            <a:r>
              <a:rPr lang="en-GB" altLang="en-US" sz="1600" dirty="0" smtClean="0">
                <a:solidFill>
                  <a:schemeClr val="bg1"/>
                </a:solidFill>
              </a:rPr>
              <a:t>       -  Data Conversion – Payroll Jobs and Benefits</a:t>
            </a:r>
          </a:p>
          <a:p>
            <a:pPr marL="0" lvl="1" indent="0" eaLnBrk="1" hangingPunct="1">
              <a:buNone/>
            </a:pPr>
            <a:r>
              <a:rPr lang="en-GB" altLang="en-US" sz="1600" dirty="0">
                <a:solidFill>
                  <a:schemeClr val="bg1"/>
                </a:solidFill>
              </a:rPr>
              <a:t> </a:t>
            </a:r>
            <a:r>
              <a:rPr lang="en-GB" altLang="en-US" sz="1600" dirty="0" smtClean="0">
                <a:solidFill>
                  <a:schemeClr val="bg1"/>
                </a:solidFill>
              </a:rPr>
              <a:t>       -  Faculty Workload</a:t>
            </a:r>
          </a:p>
          <a:p>
            <a:pPr marL="0" lvl="1" indent="0" eaLnBrk="1" hangingPunct="1">
              <a:buNone/>
            </a:pPr>
            <a:endParaRPr lang="en-GB" altLang="en-US" sz="1600" dirty="0"/>
          </a:p>
          <a:p>
            <a:pPr marL="0" indent="0" eaLnBrk="1" hangingPunct="1">
              <a:buNone/>
            </a:pPr>
            <a:endParaRPr lang="en-GB" altLang="en-US" sz="1800" dirty="0"/>
          </a:p>
          <a:p>
            <a:pPr marL="0" indent="0" eaLnBrk="1" hangingPunct="1">
              <a:buNone/>
            </a:pPr>
            <a:endParaRPr lang="en-GB" altLang="en-US" sz="1800" dirty="0" smtClean="0"/>
          </a:p>
          <a:p>
            <a:pPr marL="457200" lvl="1" indent="0" eaLnBrk="1" hangingPunct="1">
              <a:buNone/>
            </a:pPr>
            <a:endParaRPr lang="en-GB" altLang="en-US" sz="1600" dirty="0" smtClean="0"/>
          </a:p>
          <a:p>
            <a:pPr marL="800100" lvl="1" indent="-342900" eaLnBrk="1" hangingPunct="1">
              <a:buFont typeface="+mj-lt"/>
              <a:buAutoNum type="arabicPeriod"/>
            </a:pPr>
            <a:endParaRPr lang="en-GB" altLang="en-US" sz="1800" dirty="0"/>
          </a:p>
          <a:p>
            <a:pPr marL="457200" lvl="1" indent="0" eaLnBrk="1" hangingPunct="1">
              <a:buNone/>
            </a:pPr>
            <a:endParaRPr lang="en-GB" altLang="en-US" sz="1800" dirty="0"/>
          </a:p>
          <a:p>
            <a:pPr lvl="1" eaLnBrk="1" hangingPunct="1"/>
            <a:endParaRPr lang="en-GB" altLang="en-US" sz="2000" dirty="0"/>
          </a:p>
          <a:p>
            <a:pPr lvl="1" eaLnBrk="1" hangingPunct="1"/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10197-2870-4F15-B82C-94FD3B9E5BBB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GB" altLang="en-US" dirty="0"/>
              <a:t> </a:t>
            </a:r>
            <a:r>
              <a:rPr lang="en-GB" altLang="en-US" dirty="0" smtClean="0"/>
              <a:t>. . . . </a:t>
            </a:r>
            <a:r>
              <a:rPr lang="en-GB" altLang="en-US" sz="3600" dirty="0"/>
              <a:t>f</a:t>
            </a:r>
            <a:r>
              <a:rPr lang="en-GB" altLang="en-US" sz="3600" dirty="0" smtClean="0"/>
              <a:t>rom the CIO’s Perspective</a:t>
            </a:r>
            <a:endParaRPr lang="en-US" alt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04764"/>
            <a:ext cx="8229600" cy="536459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B. The Project Management of it . . . . (cont’d)</a:t>
            </a:r>
          </a:p>
          <a:p>
            <a:pPr marL="514350" indent="-514350" eaLnBrk="1" hangingPunct="1">
              <a:buAutoNum type="alphaUcPeriod"/>
            </a:pPr>
            <a:endParaRPr lang="en-GB" altLang="en-US" sz="1800" dirty="0" smtClean="0">
              <a:solidFill>
                <a:schemeClr val="bg1"/>
              </a:solidFill>
            </a:endParaRPr>
          </a:p>
          <a:p>
            <a:pPr marL="400050" lvl="1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3. Post Go-Live</a:t>
            </a:r>
          </a:p>
          <a:p>
            <a:pPr marL="400050" lvl="1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a.   Staff the helpdesk – phones &amp; online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b.   Walk up’s strategically located on site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sz="800" dirty="0" smtClean="0">
                <a:solidFill>
                  <a:schemeClr val="bg1"/>
                </a:solidFill>
              </a:rPr>
              <a:t>      </a:t>
            </a:r>
            <a:r>
              <a:rPr lang="en-GB" altLang="en-US" dirty="0" smtClean="0">
                <a:solidFill>
                  <a:schemeClr val="bg1"/>
                </a:solidFill>
              </a:rPr>
              <a:t>i. Staff</a:t>
            </a: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ii. System access - machines</a:t>
            </a:r>
          </a:p>
          <a:p>
            <a:pPr marL="1257300" lvl="3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c.   Communicate  </a:t>
            </a:r>
          </a:p>
          <a:p>
            <a:pPr marL="800100" lvl="2" indent="0" eaLnBrk="1" hangingPunct="1">
              <a:buNone/>
            </a:pPr>
            <a:endParaRPr lang="en-GB" altLang="en-US" dirty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. . . . . Be visible, be heard, be creditable, be patient . . . . .</a:t>
            </a:r>
          </a:p>
          <a:p>
            <a:pPr marL="800100" lvl="2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endParaRPr lang="en-GB" altLang="en-US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E637B-D99C-413D-B93E-238FB7956FE6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165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eaLnBrk="1" hangingPunct="1"/>
            <a:r>
              <a:rPr lang="en-GB" altLang="en-US" dirty="0"/>
              <a:t> </a:t>
            </a:r>
            <a:r>
              <a:rPr lang="en-GB" altLang="en-US" dirty="0" smtClean="0"/>
              <a:t>. . . . </a:t>
            </a:r>
            <a:r>
              <a:rPr lang="en-GB" altLang="en-US" sz="3600" dirty="0"/>
              <a:t>f</a:t>
            </a:r>
            <a:r>
              <a:rPr lang="en-GB" altLang="en-US" sz="3600" dirty="0" smtClean="0"/>
              <a:t>rom the CIO’s Perspective</a:t>
            </a:r>
            <a:endParaRPr lang="en-US" altLang="en-US" sz="36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04764"/>
            <a:ext cx="8229600" cy="5364596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B. The Project Management of it . . . . (cont’d)</a:t>
            </a:r>
          </a:p>
          <a:p>
            <a:pPr marL="514350" indent="-514350" eaLnBrk="1" hangingPunct="1">
              <a:buAutoNum type="alphaUcPeriod"/>
            </a:pPr>
            <a:endParaRPr lang="en-GB" altLang="en-US" sz="1800" dirty="0" smtClean="0">
              <a:solidFill>
                <a:schemeClr val="bg1"/>
              </a:solidFill>
            </a:endParaRPr>
          </a:p>
          <a:p>
            <a:pPr marL="400050" lvl="1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3. Post Go-Live . . . . (cont’d)</a:t>
            </a:r>
          </a:p>
          <a:p>
            <a:pPr marL="400050" lvl="1" indent="0" eaLnBrk="1" hangingPunct="1">
              <a:buNone/>
            </a:pPr>
            <a:endParaRPr lang="en-GB" altLang="en-US" sz="12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a.   Collaboration is power 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b.   Single Workspaces Accelerate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sz="800" dirty="0" smtClean="0">
                <a:solidFill>
                  <a:schemeClr val="bg1"/>
                </a:solidFill>
              </a:rPr>
              <a:t>      </a:t>
            </a:r>
            <a:r>
              <a:rPr lang="en-GB" altLang="en-US" dirty="0" smtClean="0">
                <a:solidFill>
                  <a:schemeClr val="bg1"/>
                </a:solidFill>
              </a:rPr>
              <a:t>i. Training</a:t>
            </a:r>
          </a:p>
          <a:p>
            <a:pPr marL="1257300" lvl="3" indent="0" eaLnBrk="1" hangingPunct="1">
              <a:buNone/>
            </a:pPr>
            <a:endParaRPr lang="en-GB" altLang="en-US" sz="400" dirty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ii. Problem solving</a:t>
            </a:r>
          </a:p>
          <a:p>
            <a:pPr marL="1257300" lvl="3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c.   Consider One Stop Shop - Role Out</a:t>
            </a:r>
          </a:p>
          <a:p>
            <a:pPr marL="800100" lvl="2" indent="0" eaLnBrk="1" hangingPunct="1">
              <a:buNone/>
            </a:pPr>
            <a:endParaRPr lang="en-GB" altLang="en-US" sz="800" dirty="0" smtClean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 d.   Put in a ticket and track it to the end </a:t>
            </a:r>
          </a:p>
          <a:p>
            <a:pPr marL="800100" lvl="2" indent="0" eaLnBrk="1" hangingPunct="1">
              <a:buNone/>
            </a:pPr>
            <a:endParaRPr lang="en-GB" altLang="en-US" dirty="0">
              <a:solidFill>
                <a:schemeClr val="bg1"/>
              </a:solidFill>
            </a:endParaRPr>
          </a:p>
          <a:p>
            <a:pPr marL="800100" lvl="2" indent="0" eaLnBrk="1" hangingPunct="1">
              <a:buNone/>
            </a:pPr>
            <a:r>
              <a:rPr lang="en-GB" altLang="en-US" dirty="0" smtClean="0">
                <a:solidFill>
                  <a:schemeClr val="bg1"/>
                </a:solidFill>
              </a:rPr>
              <a:t> . . . . . Work together, share, collaborate and succeed  . . . . . .</a:t>
            </a:r>
          </a:p>
          <a:p>
            <a:pPr marL="800100" lvl="2" indent="0" eaLnBrk="1" hangingPunct="1">
              <a:buNone/>
            </a:pPr>
            <a:endParaRPr lang="en-GB" altLang="en-US" sz="400" dirty="0" smtClean="0">
              <a:solidFill>
                <a:schemeClr val="bg1"/>
              </a:solidFill>
            </a:endParaRPr>
          </a:p>
          <a:p>
            <a:pPr marL="1257300" lvl="3" indent="0" eaLnBrk="1" hangingPunct="1">
              <a:buNone/>
            </a:pPr>
            <a:endParaRPr lang="en-GB" altLang="en-US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E637B-D99C-413D-B93E-238FB7956FE6}" type="slidenum">
              <a:rPr lang="en-US" altLang="en-US" smtClean="0"/>
              <a:pPr>
                <a:defRPr/>
              </a:pPr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9227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18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dirty="0" smtClean="0"/>
              <a:t/>
            </a:r>
            <a:br>
              <a:rPr lang="en-GB" altLang="en-US" dirty="0" smtClean="0"/>
            </a:br>
            <a:r>
              <a:rPr lang="en-GB" altLang="en-US" dirty="0"/>
              <a:t/>
            </a:r>
            <a:br>
              <a:rPr lang="en-GB" altLang="en-US" dirty="0"/>
            </a:br>
            <a:r>
              <a:rPr lang="en-GB" altLang="en-US" dirty="0" smtClean="0"/>
              <a:t/>
            </a:r>
            <a:br>
              <a:rPr lang="en-GB" altLang="en-US" dirty="0" smtClean="0"/>
            </a:br>
            <a:r>
              <a:rPr lang="en-GB" altLang="en-US" dirty="0"/>
              <a:t/>
            </a:r>
            <a:br>
              <a:rPr lang="en-GB" altLang="en-US" dirty="0"/>
            </a:br>
            <a:r>
              <a:rPr lang="en-GB" altLang="en-US" dirty="0" smtClean="0"/>
              <a:t/>
            </a:r>
            <a:br>
              <a:rPr lang="en-GB" altLang="en-US" dirty="0" smtClean="0"/>
            </a:br>
            <a:r>
              <a:rPr lang="en-GB" altLang="en-US" dirty="0"/>
              <a:t/>
            </a:r>
            <a:br>
              <a:rPr lang="en-GB" altLang="en-US" dirty="0"/>
            </a:br>
            <a:r>
              <a:rPr lang="en-GB" altLang="en-US" dirty="0" smtClean="0"/>
              <a:t/>
            </a:r>
            <a:br>
              <a:rPr lang="en-GB" altLang="en-US" dirty="0" smtClean="0"/>
            </a:br>
            <a:r>
              <a:rPr lang="en-GB" altLang="en-US" dirty="0" smtClean="0"/>
              <a:t>Questions?</a:t>
            </a: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10197-2870-4F15-B82C-94FD3B9E5BBB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4102"/>
          </a:xfrm>
        </p:spPr>
        <p:txBody>
          <a:bodyPr/>
          <a:lstStyle/>
          <a:p>
            <a:pPr eaLnBrk="1" hangingPunct="1"/>
            <a:r>
              <a:rPr lang="en-GB" altLang="en-US" sz="3200" dirty="0" smtClean="0"/>
              <a:t>A Little Deeper From a Business Officer’s Perspective….</a:t>
            </a:r>
            <a:endParaRPr lang="en-US" altLang="en-US" sz="3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F0FE1A-FB8A-4BC8-ABA1-C1F567D4FFAC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088740"/>
            <a:ext cx="853294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1"/>
                </a:solidFill>
              </a:rPr>
              <a:t>Chart of Accounts: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bg1"/>
                </a:solidFill>
              </a:rPr>
              <a:t>Demand the COA is changed to reflect actual Department rather than function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Review cross walk from Legacy Org’s to Department ID’s for completeness 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Test conversion of Legacy GL data into PeopleSoft – including beginning balances – match  to Legacy trial balance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All Chartstrings related to Grants and Projects MUST have a project ID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It’s okay if the Chartstrings are different than in Legacy – it’s accrual accounting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Understand Chartstring fields – much training needed for users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400" u="sng" dirty="0" smtClean="0">
                <a:solidFill>
                  <a:schemeClr val="bg1"/>
                </a:solidFill>
              </a:rPr>
              <a:t>Data Conversion: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TEST, TEST, TEST, TEST data conversion before go-live using production configuration – understand the conversion parameters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4102"/>
          </a:xfrm>
        </p:spPr>
        <p:txBody>
          <a:bodyPr/>
          <a:lstStyle/>
          <a:p>
            <a:pPr eaLnBrk="1" hangingPunct="1"/>
            <a:r>
              <a:rPr lang="en-GB" altLang="en-US" sz="3200" dirty="0" smtClean="0"/>
              <a:t>A Little Deeper….</a:t>
            </a:r>
            <a:endParaRPr lang="en-US" altLang="en-US" sz="3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F0FE1A-FB8A-4BC8-ABA1-C1F567D4FFAC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980730"/>
            <a:ext cx="829126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1"/>
                </a:solidFill>
              </a:rPr>
              <a:t>Security: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bg1"/>
                </a:solidFill>
              </a:rPr>
              <a:t>It won’t be right – be prepared with “crisis management” response to requests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Roles are Global and much work needs to be done before they will be right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Roles currently lack proper internal controls – expect to mitigate with process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Be flexible – take realistic approach to who should really be able to do what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u="sng" dirty="0" smtClean="0">
                <a:solidFill>
                  <a:schemeClr val="bg1"/>
                </a:solidFill>
              </a:rPr>
              <a:t>Business Process Workflow: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Strive for “best practice” even if it is not how you do it now!!!!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Think about what makes sense when deciding who should do what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Be prepared for a lot of change!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05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4102"/>
          </a:xfrm>
        </p:spPr>
        <p:txBody>
          <a:bodyPr/>
          <a:lstStyle/>
          <a:p>
            <a:pPr eaLnBrk="1" hangingPunct="1"/>
            <a:r>
              <a:rPr lang="en-GB" altLang="en-US" sz="3200" dirty="0" smtClean="0"/>
              <a:t>A Little Deeper….</a:t>
            </a:r>
            <a:endParaRPr lang="en-US" altLang="en-US" sz="3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F0FE1A-FB8A-4BC8-ABA1-C1F567D4FFAC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980730"/>
            <a:ext cx="829126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1"/>
                </a:solidFill>
              </a:rPr>
              <a:t>Admit and Register Students:</a:t>
            </a:r>
          </a:p>
          <a:p>
            <a:endParaRPr lang="en-US" u="sng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Many issues with data conversion, GPA’s, multi-part courses, prerequisites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Lab and Course Fees did not convert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Whole programs did not convert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Canvas – Learning Management System – courses did not covert well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u="sng" dirty="0" smtClean="0">
                <a:solidFill>
                  <a:schemeClr val="bg1"/>
                </a:solidFill>
              </a:rPr>
              <a:t>Award Financial Aid: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Many problems with converted data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Problems with converting Summer Quarter aid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SAP not working consistently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Some manual packaging and awarding required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65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4102"/>
          </a:xfrm>
        </p:spPr>
        <p:txBody>
          <a:bodyPr/>
          <a:lstStyle/>
          <a:p>
            <a:pPr eaLnBrk="1" hangingPunct="1"/>
            <a:r>
              <a:rPr lang="en-GB" altLang="en-US" sz="3200" dirty="0" smtClean="0"/>
              <a:t>A Little Deeper….</a:t>
            </a:r>
            <a:endParaRPr lang="en-US" altLang="en-US" sz="3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F0FE1A-FB8A-4BC8-ABA1-C1F567D4FFAC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980728"/>
            <a:ext cx="8532948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1"/>
                </a:solidFill>
              </a:rPr>
              <a:t>Payroll: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Cleanup/eliminate old unused jobs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Validate all Combo Codes before Go-Live – have one for every job on each staff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Understand the lengthy 40+ payroll processes that must be run to completion to confirm a payroll cycle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Validate all converted data for year to date totals before Go-Live including PEBB and HCA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Start a communication and training campaign with managers and supervisors regarding changes to approval of time and absences (once time is submitted you can’t change it)  before payroll cut-off time/absence approval is “locked”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Shift and overtime must be on time sheets – and approved by manager – before it will be paid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Be prepared for the change of duties between HR and Payroll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61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4102"/>
          </a:xfrm>
        </p:spPr>
        <p:txBody>
          <a:bodyPr/>
          <a:lstStyle/>
          <a:p>
            <a:pPr eaLnBrk="1" hangingPunct="1"/>
            <a:r>
              <a:rPr lang="en-GB" altLang="en-US" sz="3200" dirty="0" smtClean="0"/>
              <a:t>A Little Deeper….</a:t>
            </a:r>
            <a:endParaRPr lang="en-US" altLang="en-US" sz="3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F0FE1A-FB8A-4BC8-ABA1-C1F567D4FFAC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980728"/>
            <a:ext cx="853294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1"/>
                </a:solidFill>
              </a:rPr>
              <a:t>Payroll (con’t):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Faculty workload contracts very slow manual process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Work study students - manual process to set them up for payroll processing</a:t>
            </a:r>
            <a:endParaRPr lang="en-US" dirty="0">
              <a:solidFill>
                <a:schemeClr val="bg1"/>
              </a:solidFill>
            </a:endParaRPr>
          </a:p>
          <a:p>
            <a:endParaRPr lang="en-US" u="sng" dirty="0" smtClean="0">
              <a:solidFill>
                <a:schemeClr val="bg1"/>
              </a:solidFill>
            </a:endParaRPr>
          </a:p>
          <a:p>
            <a:r>
              <a:rPr lang="en-US" sz="2400" u="sng" dirty="0" smtClean="0">
                <a:solidFill>
                  <a:schemeClr val="bg1"/>
                </a:solidFill>
              </a:rPr>
              <a:t>Student Financials: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Item Types, Item Types, Item Types!!!!!!!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Not all 3</a:t>
            </a:r>
            <a:r>
              <a:rPr lang="en-US" baseline="30000" dirty="0" smtClean="0">
                <a:solidFill>
                  <a:schemeClr val="bg1"/>
                </a:solidFill>
              </a:rPr>
              <a:t>rd</a:t>
            </a:r>
            <a:r>
              <a:rPr lang="en-US" dirty="0" smtClean="0">
                <a:solidFill>
                  <a:schemeClr val="bg1"/>
                </a:solidFill>
              </a:rPr>
              <a:t> Party (agency) Accounts or any scholarships were converted – expect lengthy process to build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Clean up, write off and then validate converted student account data – much manual clean up!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Test Higher One – or your College’s refund disbursement process, including bio/demo file transmission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Expect changes to business processes, many which will require security role changes – such as assigning student waivers, dropping students for non-payment  and applying lab and course fees to class sections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77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4102"/>
          </a:xfrm>
        </p:spPr>
        <p:txBody>
          <a:bodyPr/>
          <a:lstStyle/>
          <a:p>
            <a:pPr eaLnBrk="1" hangingPunct="1"/>
            <a:r>
              <a:rPr lang="en-GB" altLang="en-US" sz="3200" dirty="0" smtClean="0"/>
              <a:t>A Little Deeper….</a:t>
            </a:r>
            <a:endParaRPr lang="en-US" altLang="en-US" sz="3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F0FE1A-FB8A-4BC8-ABA1-C1F567D4FFAC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980728"/>
            <a:ext cx="853294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1"/>
                </a:solidFill>
              </a:rPr>
              <a:t>Projects ID’s: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Every Department ID in fund 145, 147, 057, 060, 253, 357 and 999 needs a project ID and activity codes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u="sng" dirty="0" smtClean="0">
                <a:solidFill>
                  <a:schemeClr val="bg1"/>
                </a:solidFill>
              </a:rPr>
              <a:t>Grants/Contracts: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Did not convert well – suggest grant accounting staff, with Ciber help – enter them utilizing appropriate set up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Use the Department ID for the grant manager or PI for Commitment Control purposes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Anticipate a lot of clean up – especially under the current COA (fix the COA!)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sz="2400" u="sng" dirty="0" smtClean="0">
                <a:solidFill>
                  <a:schemeClr val="bg1"/>
                </a:solidFill>
              </a:rPr>
              <a:t>Budgets: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There must be a budget  for every Chartstring where an expenditure might occur – include all funds not just State funds down to sub-object level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Zero amounts work for “track with budget” function but dollar amount needed for “control with budget”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20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4102"/>
          </a:xfrm>
        </p:spPr>
        <p:txBody>
          <a:bodyPr/>
          <a:lstStyle/>
          <a:p>
            <a:pPr eaLnBrk="1" hangingPunct="1"/>
            <a:r>
              <a:rPr lang="en-GB" altLang="en-US" sz="3200" dirty="0" smtClean="0"/>
              <a:t>A Little Deeper….</a:t>
            </a:r>
            <a:endParaRPr lang="en-US" altLang="en-US" sz="3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F0FE1A-FB8A-4BC8-ABA1-C1F567D4FFAC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980728"/>
            <a:ext cx="853294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bg1"/>
                </a:solidFill>
              </a:rPr>
              <a:t>Purchasing: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Review Suppliers Master records prior to conversion – verify top 50-100 and obtain W9’s from them.  Get a crosswalk table from SBCTC (or CCS) to show how databases were merged.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Start using legal names for Requisitions/PO’s rather than DBA’s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Get P-Cards out to all possible users before Go-Live – will be unable to issue new cards for 7-10 days after Go-live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Validate the converted purchasing records – Open PO’s, P-Card information, much conversion done manually (Excel to CI upload)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u="sng" dirty="0" smtClean="0">
                <a:solidFill>
                  <a:schemeClr val="bg1"/>
                </a:solidFill>
              </a:rPr>
              <a:t>Travel: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Have staff set up a vehicle immediately so travel reimbursements can be made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Review per diem rates – not updated yet for 10/1/15 changes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Establish a travel delegation notification system within college – get them set up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6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66CCFF"/>
      </a:dk1>
      <a:lt1>
        <a:srgbClr val="FFFFFF"/>
      </a:lt1>
      <a:dk2>
        <a:srgbClr val="FFFFFF"/>
      </a:dk2>
      <a:lt2>
        <a:srgbClr val="004080"/>
      </a:lt2>
      <a:accent1>
        <a:srgbClr val="FFFFFF"/>
      </a:accent1>
      <a:accent2>
        <a:srgbClr val="66CCFF"/>
      </a:accent2>
      <a:accent3>
        <a:srgbClr val="FFFFFF"/>
      </a:accent3>
      <a:accent4>
        <a:srgbClr val="56AEDA"/>
      </a:accent4>
      <a:accent5>
        <a:srgbClr val="FFFFFF"/>
      </a:accent5>
      <a:accent6>
        <a:srgbClr val="5CB9E7"/>
      </a:accent6>
      <a:hlink>
        <a:srgbClr val="CC66FF"/>
      </a:hlink>
      <a:folHlink>
        <a:srgbClr val="6666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2159</TotalTime>
  <Words>2118</Words>
  <Application>Microsoft Office PowerPoint</Application>
  <PresentationFormat>On-screen Show (4:3)</PresentationFormat>
  <Paragraphs>419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Arial</vt:lpstr>
      <vt:lpstr>Default Design</vt:lpstr>
      <vt:lpstr>First Link: What We’ve Learned So Far How to better prepare and other stuff…..</vt:lpstr>
      <vt:lpstr>The “Six Things” (Make sure these really work before going live…)</vt:lpstr>
      <vt:lpstr>A Little Deeper From a Business Officer’s Perspective….</vt:lpstr>
      <vt:lpstr>A Little Deeper….</vt:lpstr>
      <vt:lpstr>A Little Deeper….</vt:lpstr>
      <vt:lpstr>A Little Deeper….</vt:lpstr>
      <vt:lpstr>A Little Deeper….</vt:lpstr>
      <vt:lpstr>A Little Deeper….</vt:lpstr>
      <vt:lpstr>A Little Deeper….</vt:lpstr>
      <vt:lpstr>A Little Deeper….</vt:lpstr>
      <vt:lpstr> . . . . from the CIO’s Perspective</vt:lpstr>
      <vt:lpstr> . . . . from the CIO’s Perspective</vt:lpstr>
      <vt:lpstr> . . . . from the CIO’s Perspective</vt:lpstr>
      <vt:lpstr> . . . . from the CIO’s Perspective</vt:lpstr>
      <vt:lpstr> . . . . from the CIO’s Perspective</vt:lpstr>
      <vt:lpstr> . . . . from the CIO’s Perspective</vt:lpstr>
      <vt:lpstr> . . . . from the CIO’s Perspective</vt:lpstr>
      <vt:lpstr> . . . . from the CIO’s Perspective</vt:lpstr>
      <vt:lpstr> . . . . from the CIO’s Perspective</vt:lpstr>
      <vt:lpstr> . . . . from the CIO’s Perspective</vt:lpstr>
      <vt:lpstr> . . . . from the CIO’s Perspective</vt:lpstr>
      <vt:lpstr>       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Subtle Waves Template</dc:title>
  <dc:creator>Presentation Magazine</dc:creator>
  <cp:lastModifiedBy>Riveland, Bruce</cp:lastModifiedBy>
  <cp:revision>92</cp:revision>
  <cp:lastPrinted>2015-10-05T19:56:24Z</cp:lastPrinted>
  <dcterms:modified xsi:type="dcterms:W3CDTF">2015-10-08T22:40:51Z</dcterms:modified>
</cp:coreProperties>
</file>