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4098" r:id="rId5"/>
    <p:sldMasterId id="2147484086" r:id="rId6"/>
    <p:sldMasterId id="2147484074" r:id="rId7"/>
  </p:sldMasterIdLst>
  <p:notesMasterIdLst>
    <p:notesMasterId r:id="rId64"/>
  </p:notesMasterIdLst>
  <p:sldIdLst>
    <p:sldId id="256" r:id="rId8"/>
    <p:sldId id="257" r:id="rId9"/>
    <p:sldId id="368" r:id="rId10"/>
    <p:sldId id="357" r:id="rId11"/>
    <p:sldId id="370" r:id="rId12"/>
    <p:sldId id="365" r:id="rId13"/>
    <p:sldId id="366" r:id="rId14"/>
    <p:sldId id="367" r:id="rId15"/>
    <p:sldId id="369" r:id="rId16"/>
    <p:sldId id="360" r:id="rId17"/>
    <p:sldId id="361" r:id="rId18"/>
    <p:sldId id="359" r:id="rId19"/>
    <p:sldId id="362" r:id="rId20"/>
    <p:sldId id="371" r:id="rId21"/>
    <p:sldId id="373" r:id="rId22"/>
    <p:sldId id="407" r:id="rId23"/>
    <p:sldId id="378" r:id="rId24"/>
    <p:sldId id="379" r:id="rId25"/>
    <p:sldId id="381" r:id="rId26"/>
    <p:sldId id="382" r:id="rId27"/>
    <p:sldId id="311" r:id="rId28"/>
    <p:sldId id="317" r:id="rId29"/>
    <p:sldId id="318" r:id="rId30"/>
    <p:sldId id="374" r:id="rId31"/>
    <p:sldId id="355" r:id="rId32"/>
    <p:sldId id="405" r:id="rId33"/>
    <p:sldId id="406" r:id="rId34"/>
    <p:sldId id="322" r:id="rId35"/>
    <p:sldId id="375" r:id="rId36"/>
    <p:sldId id="356" r:id="rId37"/>
    <p:sldId id="321" r:id="rId38"/>
    <p:sldId id="376" r:id="rId39"/>
    <p:sldId id="358" r:id="rId40"/>
    <p:sldId id="403" r:id="rId41"/>
    <p:sldId id="404" r:id="rId42"/>
    <p:sldId id="383" r:id="rId43"/>
    <p:sldId id="384" r:id="rId44"/>
    <p:sldId id="385" r:id="rId45"/>
    <p:sldId id="386" r:id="rId46"/>
    <p:sldId id="387" r:id="rId47"/>
    <p:sldId id="388" r:id="rId48"/>
    <p:sldId id="389" r:id="rId49"/>
    <p:sldId id="390" r:id="rId50"/>
    <p:sldId id="391" r:id="rId51"/>
    <p:sldId id="392" r:id="rId52"/>
    <p:sldId id="393" r:id="rId53"/>
    <p:sldId id="394" r:id="rId54"/>
    <p:sldId id="395" r:id="rId55"/>
    <p:sldId id="396" r:id="rId56"/>
    <p:sldId id="397" r:id="rId57"/>
    <p:sldId id="398" r:id="rId58"/>
    <p:sldId id="399" r:id="rId59"/>
    <p:sldId id="400" r:id="rId60"/>
    <p:sldId id="401" r:id="rId61"/>
    <p:sldId id="402" r:id="rId62"/>
    <p:sldId id="306" r:id="rId6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FF6600"/>
    <a:srgbClr val="FF33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96" autoAdjust="0"/>
    <p:restoredTop sz="96433" autoAdjust="0"/>
  </p:normalViewPr>
  <p:slideViewPr>
    <p:cSldViewPr>
      <p:cViewPr>
        <p:scale>
          <a:sx n="120" d="100"/>
          <a:sy n="120" d="100"/>
        </p:scale>
        <p:origin x="1536"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67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8D90E12-2596-41D7-8D2D-905F52CEF2CA}" type="datetimeFigureOut">
              <a:rPr lang="en-US"/>
              <a:pPr>
                <a:defRPr/>
              </a:pPr>
              <a:t>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D484420-E0DB-406F-8955-5F8389FA068B}" type="slidenum">
              <a:rPr lang="en-US"/>
              <a:pPr>
                <a:defRPr/>
              </a:pPr>
              <a:t>‹#›</a:t>
            </a:fld>
            <a:endParaRPr lang="en-US"/>
          </a:p>
        </p:txBody>
      </p:sp>
    </p:spTree>
    <p:extLst>
      <p:ext uri="{BB962C8B-B14F-4D97-AF65-F5344CB8AC3E}">
        <p14:creationId xmlns:p14="http://schemas.microsoft.com/office/powerpoint/2010/main" val="31099229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1</a:t>
            </a:fld>
            <a:endParaRPr lang="en-US"/>
          </a:p>
        </p:txBody>
      </p:sp>
    </p:spTree>
    <p:extLst>
      <p:ext uri="{BB962C8B-B14F-4D97-AF65-F5344CB8AC3E}">
        <p14:creationId xmlns:p14="http://schemas.microsoft.com/office/powerpoint/2010/main" val="3946353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Human Capital Management (HCM), which provides functionality to support Human Resources business processes and replaces our existing PPMS, as well as providing additional functionality around recruitment and talent management.  In addition, online employee self-service will be </a:t>
            </a:r>
            <a:r>
              <a:rPr lang="en-US" smtClean="0">
                <a:effectLst/>
              </a:rPr>
              <a:t>provided.</a:t>
            </a:r>
            <a:endParaRPr lang="en-US" dirty="0" smtClean="0">
              <a:effectLst/>
            </a:endParaRPr>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31</a:t>
            </a:fld>
            <a:endParaRPr lang="en-US"/>
          </a:p>
        </p:txBody>
      </p:sp>
    </p:spTree>
    <p:extLst>
      <p:ext uri="{BB962C8B-B14F-4D97-AF65-F5344CB8AC3E}">
        <p14:creationId xmlns:p14="http://schemas.microsoft.com/office/powerpoint/2010/main" val="1599623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Human Capital Management (HCM), which provides functionality to support Human Resources business processes and replaces our existing PPMS, as well as providing additional functionality around recruitment and talent management.  In addition, online employee self-service will be </a:t>
            </a:r>
            <a:r>
              <a:rPr lang="en-US" smtClean="0">
                <a:effectLst/>
              </a:rPr>
              <a:t>provided.</a:t>
            </a:r>
            <a:endParaRPr lang="en-US" dirty="0" smtClean="0">
              <a:effectLst/>
            </a:endParaRPr>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32</a:t>
            </a:fld>
            <a:endParaRPr lang="en-US"/>
          </a:p>
        </p:txBody>
      </p:sp>
    </p:spTree>
    <p:extLst>
      <p:ext uri="{BB962C8B-B14F-4D97-AF65-F5344CB8AC3E}">
        <p14:creationId xmlns:p14="http://schemas.microsoft.com/office/powerpoint/2010/main" val="1599623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36</a:t>
            </a:fld>
            <a:endParaRPr lang="en-US" dirty="0"/>
          </a:p>
        </p:txBody>
      </p:sp>
    </p:spTree>
    <p:extLst>
      <p:ext uri="{BB962C8B-B14F-4D97-AF65-F5344CB8AC3E}">
        <p14:creationId xmlns:p14="http://schemas.microsoft.com/office/powerpoint/2010/main" val="3667556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38</a:t>
            </a:fld>
            <a:endParaRPr lang="en-US" dirty="0"/>
          </a:p>
        </p:txBody>
      </p:sp>
    </p:spTree>
    <p:extLst>
      <p:ext uri="{BB962C8B-B14F-4D97-AF65-F5344CB8AC3E}">
        <p14:creationId xmlns:p14="http://schemas.microsoft.com/office/powerpoint/2010/main" val="1943575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43</a:t>
            </a:fld>
            <a:endParaRPr lang="en-US" dirty="0"/>
          </a:p>
        </p:txBody>
      </p:sp>
    </p:spTree>
    <p:extLst>
      <p:ext uri="{BB962C8B-B14F-4D97-AF65-F5344CB8AC3E}">
        <p14:creationId xmlns:p14="http://schemas.microsoft.com/office/powerpoint/2010/main" val="2334532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2</a:t>
            </a:fld>
            <a:endParaRPr lang="en-US"/>
          </a:p>
        </p:txBody>
      </p:sp>
    </p:spTree>
    <p:extLst>
      <p:ext uri="{BB962C8B-B14F-4D97-AF65-F5344CB8AC3E}">
        <p14:creationId xmlns:p14="http://schemas.microsoft.com/office/powerpoint/2010/main" val="3667556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PeopleSoft ERP Solution is divided into three "pillars": </a:t>
            </a:r>
          </a:p>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19</a:t>
            </a:fld>
            <a:endParaRPr lang="en-US"/>
          </a:p>
        </p:txBody>
      </p:sp>
    </p:spTree>
    <p:extLst>
      <p:ext uri="{BB962C8B-B14F-4D97-AF65-F5344CB8AC3E}">
        <p14:creationId xmlns:p14="http://schemas.microsoft.com/office/powerpoint/2010/main" val="1599623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PeopleSoft ERP Solution is divided into three "pillars": </a:t>
            </a:r>
          </a:p>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20</a:t>
            </a:fld>
            <a:endParaRPr lang="en-US"/>
          </a:p>
        </p:txBody>
      </p:sp>
    </p:spTree>
    <p:extLst>
      <p:ext uri="{BB962C8B-B14F-4D97-AF65-F5344CB8AC3E}">
        <p14:creationId xmlns:p14="http://schemas.microsoft.com/office/powerpoint/2010/main" val="1599623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PeopleSoft ERP Solution is divided into three "pillars": </a:t>
            </a:r>
          </a:p>
          <a:p>
            <a:endParaRPr lang="en-US" dirty="0"/>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21</a:t>
            </a:fld>
            <a:endParaRPr lang="en-US"/>
          </a:p>
        </p:txBody>
      </p:sp>
    </p:spTree>
    <p:extLst>
      <p:ext uri="{BB962C8B-B14F-4D97-AF65-F5344CB8AC3E}">
        <p14:creationId xmlns:p14="http://schemas.microsoft.com/office/powerpoint/2010/main" val="1599623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Each of the 3 "pillars" contain a number of modules, such as the Student Financials module in CS, which replaces our current cashiering functionality for enabling student payment of tuition and fees.</a:t>
            </a:r>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22</a:t>
            </a:fld>
            <a:endParaRPr lang="en-US"/>
          </a:p>
        </p:txBody>
      </p:sp>
    </p:spTree>
    <p:extLst>
      <p:ext uri="{BB962C8B-B14F-4D97-AF65-F5344CB8AC3E}">
        <p14:creationId xmlns:p14="http://schemas.microsoft.com/office/powerpoint/2010/main" val="1599623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Human Capital Management (HCM), which provides functionality to support Human Resources business processes and replaces our existing PPMS, as well as providing additional functionality around recruitment and talent management.  In addition, online employee self-service will be provided.</a:t>
            </a:r>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23</a:t>
            </a:fld>
            <a:endParaRPr lang="en-US"/>
          </a:p>
        </p:txBody>
      </p:sp>
    </p:spTree>
    <p:extLst>
      <p:ext uri="{BB962C8B-B14F-4D97-AF65-F5344CB8AC3E}">
        <p14:creationId xmlns:p14="http://schemas.microsoft.com/office/powerpoint/2010/main" val="1599623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Human Capital Management (HCM), which provides functionality to support Human Resources business processes and replaces our existing PPMS, as well as providing additional functionality around recruitment and talent management.  In addition, online employee self-service will be provided.</a:t>
            </a:r>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28</a:t>
            </a:fld>
            <a:endParaRPr lang="en-US"/>
          </a:p>
        </p:txBody>
      </p:sp>
    </p:spTree>
    <p:extLst>
      <p:ext uri="{BB962C8B-B14F-4D97-AF65-F5344CB8AC3E}">
        <p14:creationId xmlns:p14="http://schemas.microsoft.com/office/powerpoint/2010/main" val="1599623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Human Capital Management (HCM), which provides functionality to support Human Resources business processes and replaces our existing PPMS, as well as providing additional functionality around recruitment and talent management.  In addition, online employee self-service will be provided.</a:t>
            </a:r>
          </a:p>
        </p:txBody>
      </p:sp>
      <p:sp>
        <p:nvSpPr>
          <p:cNvPr id="4" name="Slide Number Placeholder 3"/>
          <p:cNvSpPr>
            <a:spLocks noGrp="1"/>
          </p:cNvSpPr>
          <p:nvPr>
            <p:ph type="sldNum" sz="quarter" idx="10"/>
          </p:nvPr>
        </p:nvSpPr>
        <p:spPr/>
        <p:txBody>
          <a:bodyPr/>
          <a:lstStyle/>
          <a:p>
            <a:pPr>
              <a:defRPr/>
            </a:pPr>
            <a:fld id="{9D484420-E0DB-406F-8955-5F8389FA068B}" type="slidenum">
              <a:rPr lang="en-US" smtClean="0"/>
              <a:pPr>
                <a:defRPr/>
              </a:pPr>
              <a:t>29</a:t>
            </a:fld>
            <a:endParaRPr lang="en-US"/>
          </a:p>
        </p:txBody>
      </p:sp>
    </p:spTree>
    <p:extLst>
      <p:ext uri="{BB962C8B-B14F-4D97-AF65-F5344CB8AC3E}">
        <p14:creationId xmlns:p14="http://schemas.microsoft.com/office/powerpoint/2010/main" val="1599623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a:xfrm>
            <a:off x="3886200" y="6324600"/>
            <a:ext cx="1295400" cy="381000"/>
          </a:xfrm>
          <a:prstGeom prst="rect">
            <a:avLst/>
          </a:prstGeom>
        </p:spPr>
        <p:txBody>
          <a:bodyPr/>
          <a:lstStyle>
            <a:lvl1pPr>
              <a:defRPr/>
            </a:lvl1pPr>
          </a:lstStyle>
          <a:p>
            <a:pPr>
              <a:defRPr/>
            </a:pPr>
            <a:fld id="{0C22BFDF-7A9E-4EF6-B1C6-3A6E64ABEB1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6DBDFFD-8847-4ED0-B6B2-1B2DC47BFE1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A6B1884-67D9-472E-A2F4-91547483317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37023C-9CD6-4E5F-B4C6-74EE35E11608}"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373779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7023C-9CD6-4E5F-B4C6-74EE35E11608}"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4248130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37023C-9CD6-4E5F-B4C6-74EE35E11608}"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1360899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37023C-9CD6-4E5F-B4C6-74EE35E11608}" type="datetimeFigureOut">
              <a:rPr lang="en-US" smtClean="0"/>
              <a:t>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650391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37023C-9CD6-4E5F-B4C6-74EE35E11608}" type="datetimeFigureOut">
              <a:rPr lang="en-US" smtClean="0"/>
              <a:t>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2881245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37023C-9CD6-4E5F-B4C6-74EE35E11608}" type="datetimeFigureOut">
              <a:rPr lang="en-US" smtClean="0"/>
              <a:t>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2753952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7023C-9CD6-4E5F-B4C6-74EE35E11608}" type="datetimeFigureOut">
              <a:rPr lang="en-US" smtClean="0"/>
              <a:t>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2303492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7023C-9CD6-4E5F-B4C6-74EE35E11608}" type="datetimeFigureOut">
              <a:rPr lang="en-US" smtClean="0"/>
              <a:t>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1424654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p:nvPr>
        </p:nvSpPr>
        <p:spPr>
          <a:xfrm>
            <a:off x="457200" y="15240"/>
            <a:ext cx="8229600" cy="670560"/>
          </a:xfrm>
        </p:spPr>
        <p:txBody>
          <a:bodyPr/>
          <a:lstStyle>
            <a:lvl1pPr algn="l">
              <a:defRPr sz="3600"/>
            </a:lvl1pPr>
          </a:lstStyle>
          <a:p>
            <a:r>
              <a:rPr lang="en-US" dirty="0" smtClean="0"/>
              <a:t>Click to edit Master title style</a:t>
            </a:r>
            <a:endParaRPr lang="en-US" dirty="0"/>
          </a:p>
        </p:txBody>
      </p:sp>
      <p:sp>
        <p:nvSpPr>
          <p:cNvPr id="12" name="Slide Number Placeholder 11"/>
          <p:cNvSpPr>
            <a:spLocks noGrp="1"/>
          </p:cNvSpPr>
          <p:nvPr>
            <p:ph type="sldNum" sz="quarter" idx="10"/>
          </p:nvPr>
        </p:nvSpPr>
        <p:spPr>
          <a:xfrm>
            <a:off x="3429000" y="6324600"/>
            <a:ext cx="1219200" cy="365125"/>
          </a:xfrm>
        </p:spPr>
        <p:txBody>
          <a:bodyPr/>
          <a:lstStyle/>
          <a:p>
            <a:fld id="{36E1A458-F34A-4426-820C-5767D69C6D1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7023C-9CD6-4E5F-B4C6-74EE35E11608}" type="datetimeFigureOut">
              <a:rPr lang="en-US" smtClean="0"/>
              <a:t>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3766061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7023C-9CD6-4E5F-B4C6-74EE35E11608}"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2475033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7023C-9CD6-4E5F-B4C6-74EE35E11608}" type="datetimeFigureOut">
              <a:rPr lang="en-US" smtClean="0"/>
              <a:t>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80418E-4CF0-4808-9DBF-A678B75D0D57}" type="slidenum">
              <a:rPr lang="en-US" smtClean="0"/>
              <a:t>‹#›</a:t>
            </a:fld>
            <a:endParaRPr lang="en-US"/>
          </a:p>
        </p:txBody>
      </p:sp>
    </p:spTree>
    <p:extLst>
      <p:ext uri="{BB962C8B-B14F-4D97-AF65-F5344CB8AC3E}">
        <p14:creationId xmlns:p14="http://schemas.microsoft.com/office/powerpoint/2010/main" val="41077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3786940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3815930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447927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2750318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15421556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23676326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315694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109880E-C7F8-490B-92D3-EA7E0AA1272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2079363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2232718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3409586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F7C1ED-BAA0-4FD4-BF41-77BF982DF3A5}" type="slidenum">
              <a:rPr lang="en-US" smtClean="0"/>
              <a:t>‹#›</a:t>
            </a:fld>
            <a:endParaRPr lang="en-US"/>
          </a:p>
        </p:txBody>
      </p:sp>
    </p:spTree>
    <p:extLst>
      <p:ext uri="{BB962C8B-B14F-4D97-AF65-F5344CB8AC3E}">
        <p14:creationId xmlns:p14="http://schemas.microsoft.com/office/powerpoint/2010/main" val="2427265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34028160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27375273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22945490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36161665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3062646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3413842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E2CC7CC-2E0D-49B3-BC46-E36DC4E63DE6}"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25575539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24462657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7523495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18662448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0D7AD-AB25-430B-9310-27D4F976B177}" type="slidenum">
              <a:rPr lang="en-US" smtClean="0"/>
              <a:t>‹#›</a:t>
            </a:fld>
            <a:endParaRPr lang="en-US"/>
          </a:p>
        </p:txBody>
      </p:sp>
    </p:spTree>
    <p:extLst>
      <p:ext uri="{BB962C8B-B14F-4D97-AF65-F5344CB8AC3E}">
        <p14:creationId xmlns:p14="http://schemas.microsoft.com/office/powerpoint/2010/main" val="1627430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5A30A3F-D766-4655-A933-C6011784A22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1C94638-7345-43F4-AB92-1AA9E3E848B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1D0CBE8-73C0-44E3-A5E3-F0088E22774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D4A1E01-7587-47FF-B574-9EDC16EDE65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4114800" y="6217920"/>
            <a:ext cx="685800" cy="514349"/>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40EFB67-D7C4-4EF9-89EC-0906674271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1" name="Text Placeholder 2"/>
          <p:cNvSpPr>
            <a:spLocks noGrp="1"/>
          </p:cNvSpPr>
          <p:nvPr>
            <p:ph type="body" idx="1"/>
          </p:nvPr>
        </p:nvSpPr>
        <p:spPr bwMode="auto">
          <a:xfrm>
            <a:off x="457200" y="1143000"/>
            <a:ext cx="82296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 name="Picture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57200" y="6248400"/>
            <a:ext cx="1714500" cy="406400"/>
          </a:xfrm>
          <a:prstGeom prst="rect">
            <a:avLst/>
          </a:prstGeom>
        </p:spPr>
      </p:pic>
      <p:pic>
        <p:nvPicPr>
          <p:cNvPr id="8" name="Picture 8" descr="full_color_r"/>
          <p:cNvPicPr>
            <a:picLocks noChangeAspect="1" noChangeArrowheads="1"/>
          </p:cNvPicPr>
          <p:nvPr userDrawn="1"/>
        </p:nvPicPr>
        <p:blipFill>
          <a:blip r:embed="rId14" cstate="print"/>
          <a:srcRect/>
          <a:stretch>
            <a:fillRect/>
          </a:stretch>
        </p:blipFill>
        <p:spPr bwMode="auto">
          <a:xfrm>
            <a:off x="7315200" y="6248400"/>
            <a:ext cx="1447800" cy="361950"/>
          </a:xfrm>
          <a:prstGeom prst="rect">
            <a:avLst/>
          </a:prstGeom>
          <a:noFill/>
          <a:ln w="9525">
            <a:noFill/>
            <a:miter lim="800000"/>
            <a:headEnd/>
            <a:tailEnd/>
          </a:ln>
        </p:spPr>
      </p:pic>
      <p:sp>
        <p:nvSpPr>
          <p:cNvPr id="3" name="Rectangle 2"/>
          <p:cNvSpPr/>
          <p:nvPr userDrawn="1"/>
        </p:nvSpPr>
        <p:spPr>
          <a:xfrm>
            <a:off x="0" y="0"/>
            <a:ext cx="9144000" cy="762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Title Placeholder 1"/>
          <p:cNvSpPr>
            <a:spLocks noGrp="1"/>
          </p:cNvSpPr>
          <p:nvPr>
            <p:ph type="title"/>
          </p:nvPr>
        </p:nvSpPr>
        <p:spPr bwMode="auto">
          <a:xfrm>
            <a:off x="457200" y="15240"/>
            <a:ext cx="8229600" cy="7467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 name="Rectangle 6"/>
          <p:cNvSpPr/>
          <p:nvPr userDrawn="1"/>
        </p:nvSpPr>
        <p:spPr>
          <a:xfrm>
            <a:off x="0" y="762000"/>
            <a:ext cx="9144000" cy="3048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4"/>
          </p:nvPr>
        </p:nvSpPr>
        <p:spPr>
          <a:xfrm>
            <a:off x="3962400" y="6289675"/>
            <a:ext cx="1219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1A458-F34A-4426-820C-5767D69C6D1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73" r:id="rId1"/>
    <p:sldLayoutId id="2147484072" r:id="rId2"/>
    <p:sldLayoutId id="2147484071" r:id="rId3"/>
    <p:sldLayoutId id="2147484070" r:id="rId4"/>
    <p:sldLayoutId id="2147484069" r:id="rId5"/>
    <p:sldLayoutId id="2147484068" r:id="rId6"/>
    <p:sldLayoutId id="2147484067" r:id="rId7"/>
    <p:sldLayoutId id="2147484066" r:id="rId8"/>
    <p:sldLayoutId id="2147484065" r:id="rId9"/>
    <p:sldLayoutId id="2147484064" r:id="rId10"/>
    <p:sldLayoutId id="214748406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rgbClr val="373D54"/>
          </a:solidFill>
          <a:latin typeface="Arial" pitchFamily="34" charset="0"/>
          <a:ea typeface="Adobe Heiti Std R" pitchFamily="34" charset="-128"/>
          <a:cs typeface="Arial" pitchFamily="34" charset="0"/>
        </a:defRPr>
      </a:lvl1pPr>
      <a:lvl2pPr algn="ctr" rtl="0" eaLnBrk="0" fontAlgn="base" hangingPunct="0">
        <a:spcBef>
          <a:spcPct val="0"/>
        </a:spcBef>
        <a:spcAft>
          <a:spcPct val="0"/>
        </a:spcAft>
        <a:defRPr sz="4400">
          <a:solidFill>
            <a:srgbClr val="373D54"/>
          </a:solidFill>
          <a:latin typeface="Arial" pitchFamily="34" charset="0"/>
          <a:ea typeface="Adobe Heiti Std R"/>
          <a:cs typeface="Arial" pitchFamily="34" charset="0"/>
        </a:defRPr>
      </a:lvl2pPr>
      <a:lvl3pPr algn="ctr" rtl="0" eaLnBrk="0" fontAlgn="base" hangingPunct="0">
        <a:spcBef>
          <a:spcPct val="0"/>
        </a:spcBef>
        <a:spcAft>
          <a:spcPct val="0"/>
        </a:spcAft>
        <a:defRPr sz="4400">
          <a:solidFill>
            <a:srgbClr val="373D54"/>
          </a:solidFill>
          <a:latin typeface="Arial" pitchFamily="34" charset="0"/>
          <a:ea typeface="Adobe Heiti Std R"/>
          <a:cs typeface="Arial" pitchFamily="34" charset="0"/>
        </a:defRPr>
      </a:lvl3pPr>
      <a:lvl4pPr algn="ctr" rtl="0" eaLnBrk="0" fontAlgn="base" hangingPunct="0">
        <a:spcBef>
          <a:spcPct val="0"/>
        </a:spcBef>
        <a:spcAft>
          <a:spcPct val="0"/>
        </a:spcAft>
        <a:defRPr sz="4400">
          <a:solidFill>
            <a:srgbClr val="373D54"/>
          </a:solidFill>
          <a:latin typeface="Arial" pitchFamily="34" charset="0"/>
          <a:ea typeface="Adobe Heiti Std R"/>
          <a:cs typeface="Arial" pitchFamily="34" charset="0"/>
        </a:defRPr>
      </a:lvl4pPr>
      <a:lvl5pPr algn="ctr" rtl="0" eaLnBrk="0" fontAlgn="base" hangingPunct="0">
        <a:spcBef>
          <a:spcPct val="0"/>
        </a:spcBef>
        <a:spcAft>
          <a:spcPct val="0"/>
        </a:spcAft>
        <a:defRPr sz="4400">
          <a:solidFill>
            <a:srgbClr val="373D54"/>
          </a:solidFill>
          <a:latin typeface="Arial" pitchFamily="34" charset="0"/>
          <a:ea typeface="Adobe Heiti Std R"/>
          <a:cs typeface="Arial" pitchFamily="34" charset="0"/>
        </a:defRPr>
      </a:lvl5pPr>
      <a:lvl6pPr marL="457200" algn="ctr" rtl="0" fontAlgn="base">
        <a:spcBef>
          <a:spcPct val="0"/>
        </a:spcBef>
        <a:spcAft>
          <a:spcPct val="0"/>
        </a:spcAft>
        <a:defRPr sz="4400">
          <a:solidFill>
            <a:srgbClr val="373D54"/>
          </a:solidFill>
          <a:latin typeface="Arial" pitchFamily="34" charset="0"/>
          <a:ea typeface="Adobe Heiti Std R"/>
          <a:cs typeface="Arial" pitchFamily="34" charset="0"/>
        </a:defRPr>
      </a:lvl6pPr>
      <a:lvl7pPr marL="914400" algn="ctr" rtl="0" fontAlgn="base">
        <a:spcBef>
          <a:spcPct val="0"/>
        </a:spcBef>
        <a:spcAft>
          <a:spcPct val="0"/>
        </a:spcAft>
        <a:defRPr sz="4400">
          <a:solidFill>
            <a:srgbClr val="373D54"/>
          </a:solidFill>
          <a:latin typeface="Arial" pitchFamily="34" charset="0"/>
          <a:ea typeface="Adobe Heiti Std R"/>
          <a:cs typeface="Arial" pitchFamily="34" charset="0"/>
        </a:defRPr>
      </a:lvl7pPr>
      <a:lvl8pPr marL="1371600" algn="ctr" rtl="0" fontAlgn="base">
        <a:spcBef>
          <a:spcPct val="0"/>
        </a:spcBef>
        <a:spcAft>
          <a:spcPct val="0"/>
        </a:spcAft>
        <a:defRPr sz="4400">
          <a:solidFill>
            <a:srgbClr val="373D54"/>
          </a:solidFill>
          <a:latin typeface="Arial" pitchFamily="34" charset="0"/>
          <a:ea typeface="Adobe Heiti Std R"/>
          <a:cs typeface="Arial" pitchFamily="34" charset="0"/>
        </a:defRPr>
      </a:lvl8pPr>
      <a:lvl9pPr marL="1828800" algn="ctr" rtl="0" fontAlgn="base">
        <a:spcBef>
          <a:spcPct val="0"/>
        </a:spcBef>
        <a:spcAft>
          <a:spcPct val="0"/>
        </a:spcAft>
        <a:defRPr sz="4400">
          <a:solidFill>
            <a:srgbClr val="373D54"/>
          </a:solidFill>
          <a:latin typeface="Arial" pitchFamily="34" charset="0"/>
          <a:ea typeface="Adobe Heiti Std R"/>
          <a:cs typeface="Arial"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525B7E"/>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kern="1200">
          <a:solidFill>
            <a:srgbClr val="525B7E"/>
          </a:solidFill>
          <a:latin typeface="+mn-lt"/>
          <a:ea typeface="+mn-ea"/>
          <a:cs typeface="+mn-cs"/>
        </a:defRPr>
      </a:lvl2pPr>
      <a:lvl3pPr marL="1143000" indent="-228600" algn="l" rtl="0" eaLnBrk="0" fontAlgn="base" hangingPunct="0">
        <a:spcBef>
          <a:spcPct val="20000"/>
        </a:spcBef>
        <a:spcAft>
          <a:spcPct val="0"/>
        </a:spcAft>
        <a:buFont typeface="Courier New" pitchFamily="49" charset="0"/>
        <a:buChar char="o"/>
        <a:defRPr sz="2400" kern="1200">
          <a:solidFill>
            <a:srgbClr val="525B7E"/>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525B7E"/>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525B7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7023C-9CD6-4E5F-B4C6-74EE35E11608}" type="datetimeFigureOut">
              <a:rPr lang="en-US" smtClean="0"/>
              <a:t>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80418E-4CF0-4808-9DBF-A678B75D0D57}" type="slidenum">
              <a:rPr lang="en-US" smtClean="0"/>
              <a:t>‹#›</a:t>
            </a:fld>
            <a:endParaRPr lang="en-US"/>
          </a:p>
        </p:txBody>
      </p:sp>
    </p:spTree>
    <p:extLst>
      <p:ext uri="{BB962C8B-B14F-4D97-AF65-F5344CB8AC3E}">
        <p14:creationId xmlns:p14="http://schemas.microsoft.com/office/powerpoint/2010/main" val="3554048175"/>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7C1ED-BAA0-4FD4-BF41-77BF982DF3A5}" type="slidenum">
              <a:rPr lang="en-US" smtClean="0"/>
              <a:t>‹#›</a:t>
            </a:fld>
            <a:endParaRPr lang="en-US"/>
          </a:p>
        </p:txBody>
      </p:sp>
    </p:spTree>
    <p:extLst>
      <p:ext uri="{BB962C8B-B14F-4D97-AF65-F5344CB8AC3E}">
        <p14:creationId xmlns:p14="http://schemas.microsoft.com/office/powerpoint/2010/main" val="344096638"/>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0D7AD-AB25-430B-9310-27D4F976B177}" type="slidenum">
              <a:rPr lang="en-US" smtClean="0"/>
              <a:t>‹#›</a:t>
            </a:fld>
            <a:endParaRPr lang="en-US"/>
          </a:p>
        </p:txBody>
      </p:sp>
    </p:spTree>
    <p:extLst>
      <p:ext uri="{BB962C8B-B14F-4D97-AF65-F5344CB8AC3E}">
        <p14:creationId xmlns:p14="http://schemas.microsoft.com/office/powerpoint/2010/main" val="85253071"/>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276600"/>
            <a:ext cx="8458200" cy="1470025"/>
          </a:xfrm>
        </p:spPr>
        <p:txBody>
          <a:bodyPr/>
          <a:lstStyle/>
          <a:p>
            <a:r>
              <a:rPr lang="en-US" sz="4000" b="1" dirty="0" smtClean="0"/>
              <a:t>Global Solution – BPA Workshops</a:t>
            </a:r>
            <a:r>
              <a:rPr lang="en-US" b="1" dirty="0" smtClean="0"/>
              <a:t/>
            </a:r>
            <a:br>
              <a:rPr lang="en-US" b="1" dirty="0" smtClean="0"/>
            </a:br>
            <a:r>
              <a:rPr lang="en-US" sz="3200" dirty="0"/>
              <a:t>Foundation Proposal Review and </a:t>
            </a:r>
            <a:r>
              <a:rPr lang="en-US" sz="3200" dirty="0" smtClean="0"/>
              <a:t>Adoption</a:t>
            </a:r>
            <a:endParaRPr lang="en-US" sz="3200" dirty="0"/>
          </a:p>
        </p:txBody>
      </p:sp>
      <p:sp>
        <p:nvSpPr>
          <p:cNvPr id="3" name="Subtitle 2"/>
          <p:cNvSpPr>
            <a:spLocks noGrp="1"/>
          </p:cNvSpPr>
          <p:nvPr>
            <p:ph type="subTitle" idx="1"/>
          </p:nvPr>
        </p:nvSpPr>
        <p:spPr>
          <a:xfrm>
            <a:off x="1371600" y="4572000"/>
            <a:ext cx="6400800" cy="685800"/>
          </a:xfrm>
        </p:spPr>
        <p:txBody>
          <a:bodyPr/>
          <a:lstStyle/>
          <a:p>
            <a:r>
              <a:rPr lang="en-US" dirty="0" smtClean="0"/>
              <a:t>May 1, 2013</a:t>
            </a:r>
          </a:p>
          <a:p>
            <a:r>
              <a:rPr lang="en-US" dirty="0" smtClean="0"/>
              <a:t>Wednesday</a:t>
            </a:r>
            <a:endParaRPr lang="en-US" dirty="0"/>
          </a:p>
        </p:txBody>
      </p:sp>
      <p:sp>
        <p:nvSpPr>
          <p:cNvPr id="4" name="Slide Number Placeholder 3"/>
          <p:cNvSpPr>
            <a:spLocks noGrp="1"/>
          </p:cNvSpPr>
          <p:nvPr>
            <p:ph type="sldNum" sz="quarter" idx="12"/>
          </p:nvPr>
        </p:nvSpPr>
        <p:spPr/>
        <p:txBody>
          <a:bodyPr/>
          <a:lstStyle/>
          <a:p>
            <a:pPr>
              <a:defRPr/>
            </a:pPr>
            <a:fld id="{0C22BFDF-7A9E-4EF6-B1C6-3A6E64ABEB1F}" type="slidenum">
              <a:rPr lang="en-US" smtClean="0"/>
              <a:pPr>
                <a:defRPr/>
              </a:pPr>
              <a:t>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00200"/>
            <a:ext cx="358140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871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p:txBody>
      </p:sp>
      <p:sp>
        <p:nvSpPr>
          <p:cNvPr id="3" name="Title 2"/>
          <p:cNvSpPr>
            <a:spLocks noGrp="1"/>
          </p:cNvSpPr>
          <p:nvPr>
            <p:ph type="title"/>
          </p:nvPr>
        </p:nvSpPr>
        <p:spPr/>
        <p:txBody>
          <a:bodyPr/>
          <a:lstStyle/>
          <a:p>
            <a:r>
              <a:rPr lang="en-US" dirty="0" smtClean="0"/>
              <a:t>Global Design – CS (Concept)</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10</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89154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102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Shoreline Community College</a:t>
            </a:r>
          </a:p>
          <a:p>
            <a:endParaRPr lang="en-US" dirty="0"/>
          </a:p>
          <a:p>
            <a:r>
              <a:rPr lang="en-US" dirty="0" smtClean="0"/>
              <a:t>Bellevue College</a:t>
            </a:r>
          </a:p>
          <a:p>
            <a:endParaRPr lang="en-US" dirty="0"/>
          </a:p>
          <a:p>
            <a:r>
              <a:rPr lang="en-US" dirty="0" smtClean="0"/>
              <a:t>North Seattle Community College</a:t>
            </a:r>
          </a:p>
          <a:p>
            <a:endParaRPr lang="en-US" dirty="0"/>
          </a:p>
          <a:p>
            <a:r>
              <a:rPr lang="en-US" dirty="0" smtClean="0"/>
              <a:t>Pierce College</a:t>
            </a:r>
          </a:p>
          <a:p>
            <a:endParaRPr lang="en-US" dirty="0"/>
          </a:p>
          <a:p>
            <a:endParaRPr lang="en-US" dirty="0"/>
          </a:p>
        </p:txBody>
      </p:sp>
      <p:sp>
        <p:nvSpPr>
          <p:cNvPr id="3" name="Title 2"/>
          <p:cNvSpPr>
            <a:spLocks noGrp="1"/>
          </p:cNvSpPr>
          <p:nvPr>
            <p:ph type="title"/>
          </p:nvPr>
        </p:nvSpPr>
        <p:spPr/>
        <p:txBody>
          <a:bodyPr/>
          <a:lstStyle/>
          <a:p>
            <a:r>
              <a:rPr lang="en-US" dirty="0" smtClean="0"/>
              <a:t>Global Design – CS Examples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11</a:t>
            </a:fld>
            <a:endParaRPr lang="en-US"/>
          </a:p>
        </p:txBody>
      </p:sp>
    </p:spTree>
    <p:extLst>
      <p:ext uri="{BB962C8B-B14F-4D97-AF65-F5344CB8AC3E}">
        <p14:creationId xmlns:p14="http://schemas.microsoft.com/office/powerpoint/2010/main" val="2144076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Global Design – CS Examples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12</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43000"/>
            <a:ext cx="912876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9141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Global Design – Another CS Example</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13</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112520"/>
            <a:ext cx="4752975"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8564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Building blocks for </a:t>
            </a:r>
            <a:r>
              <a:rPr lang="en-US" sz="2400" dirty="0" smtClean="0"/>
              <a:t>Finance</a:t>
            </a:r>
            <a:endParaRPr lang="en-US" sz="2400" dirty="0"/>
          </a:p>
          <a:p>
            <a:pPr lvl="1"/>
            <a:r>
              <a:rPr lang="en-US" sz="2400" dirty="0" smtClean="0"/>
              <a:t>GL Business Unit</a:t>
            </a:r>
            <a:endParaRPr lang="en-US" sz="2400" dirty="0"/>
          </a:p>
          <a:p>
            <a:pPr lvl="1"/>
            <a:r>
              <a:rPr lang="en-US" sz="2400" dirty="0" smtClean="0"/>
              <a:t>Departments</a:t>
            </a:r>
            <a:endParaRPr lang="en-US" sz="2400" dirty="0"/>
          </a:p>
          <a:p>
            <a:pPr lvl="1"/>
            <a:r>
              <a:rPr lang="en-US" sz="2400" dirty="0" smtClean="0"/>
              <a:t>Operating Units</a:t>
            </a:r>
          </a:p>
          <a:p>
            <a:endParaRPr lang="en-US" sz="2400" dirty="0" smtClean="0"/>
          </a:p>
          <a:p>
            <a:r>
              <a:rPr lang="en-US" sz="2400" dirty="0" smtClean="0"/>
              <a:t>The </a:t>
            </a:r>
            <a:r>
              <a:rPr lang="en-US" sz="2400" dirty="0"/>
              <a:t>following slides </a:t>
            </a:r>
            <a:r>
              <a:rPr lang="en-US" sz="2400" dirty="0" smtClean="0"/>
              <a:t>illustrate 2 examples </a:t>
            </a:r>
            <a:r>
              <a:rPr lang="en-US" sz="2400" dirty="0"/>
              <a:t>of organizational global structure</a:t>
            </a:r>
          </a:p>
          <a:p>
            <a:pPr lvl="1"/>
            <a:r>
              <a:rPr lang="en-US" sz="2400" dirty="0" smtClean="0"/>
              <a:t>Seattle District</a:t>
            </a:r>
            <a:endParaRPr lang="en-US" sz="2400" dirty="0"/>
          </a:p>
          <a:p>
            <a:pPr lvl="1"/>
            <a:r>
              <a:rPr lang="en-US" sz="2400" dirty="0"/>
              <a:t>Green River Community </a:t>
            </a:r>
            <a:r>
              <a:rPr lang="en-US" sz="2400" dirty="0" smtClean="0"/>
              <a:t>College</a:t>
            </a:r>
          </a:p>
        </p:txBody>
      </p:sp>
      <p:sp>
        <p:nvSpPr>
          <p:cNvPr id="3" name="Title 2"/>
          <p:cNvSpPr>
            <a:spLocks noGrp="1"/>
          </p:cNvSpPr>
          <p:nvPr>
            <p:ph type="title"/>
          </p:nvPr>
        </p:nvSpPr>
        <p:spPr/>
        <p:txBody>
          <a:bodyPr/>
          <a:lstStyle/>
          <a:p>
            <a:r>
              <a:rPr lang="en-US" dirty="0"/>
              <a:t>Global Design – </a:t>
            </a:r>
            <a:r>
              <a:rPr lang="en-US" dirty="0" smtClean="0"/>
              <a:t>Finance (FSCM)</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14</a:t>
            </a:fld>
            <a:endParaRPr lang="en-US"/>
          </a:p>
        </p:txBody>
      </p:sp>
    </p:spTree>
    <p:extLst>
      <p:ext uri="{BB962C8B-B14F-4D97-AF65-F5344CB8AC3E}">
        <p14:creationId xmlns:p14="http://schemas.microsoft.com/office/powerpoint/2010/main" val="7517035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000" dirty="0" smtClean="0"/>
              <a:t>Global Design – FSCM Seattle Dist. Example</a:t>
            </a:r>
            <a:endParaRPr lang="en-US" sz="3000" dirty="0"/>
          </a:p>
        </p:txBody>
      </p:sp>
      <p:sp>
        <p:nvSpPr>
          <p:cNvPr id="4" name="Slide Number Placeholder 3"/>
          <p:cNvSpPr>
            <a:spLocks noGrp="1"/>
          </p:cNvSpPr>
          <p:nvPr>
            <p:ph type="sldNum" sz="quarter" idx="10"/>
          </p:nvPr>
        </p:nvSpPr>
        <p:spPr/>
        <p:txBody>
          <a:bodyPr/>
          <a:lstStyle/>
          <a:p>
            <a:fld id="{36E1A458-F34A-4426-820C-5767D69C6D10}" type="slidenum">
              <a:rPr lang="en-US" smtClean="0"/>
              <a:t>15</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1066799"/>
            <a:ext cx="7943850" cy="518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405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Global Design – FSCM GRCC Example</a:t>
            </a:r>
            <a:endParaRPr lang="en-US" sz="3200" dirty="0"/>
          </a:p>
        </p:txBody>
      </p:sp>
      <p:sp>
        <p:nvSpPr>
          <p:cNvPr id="4" name="Slide Number Placeholder 3"/>
          <p:cNvSpPr>
            <a:spLocks noGrp="1"/>
          </p:cNvSpPr>
          <p:nvPr>
            <p:ph type="sldNum" sz="quarter" idx="10"/>
          </p:nvPr>
        </p:nvSpPr>
        <p:spPr/>
        <p:txBody>
          <a:bodyPr/>
          <a:lstStyle/>
          <a:p>
            <a:fld id="{36E1A458-F34A-4426-820C-5767D69C6D10}" type="slidenum">
              <a:rPr lang="en-US" smtClean="0"/>
              <a:t>16</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066800"/>
            <a:ext cx="79629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9756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What is Role based security?</a:t>
            </a:r>
          </a:p>
          <a:p>
            <a:pPr lvl="1"/>
            <a:r>
              <a:rPr lang="en-US" dirty="0"/>
              <a:t>Uses </a:t>
            </a:r>
            <a:r>
              <a:rPr lang="en-US" dirty="0" smtClean="0"/>
              <a:t>one or more roles </a:t>
            </a:r>
            <a:r>
              <a:rPr lang="en-US" dirty="0"/>
              <a:t>and permission </a:t>
            </a:r>
            <a:r>
              <a:rPr lang="en-US" dirty="0" smtClean="0"/>
              <a:t>lists </a:t>
            </a:r>
            <a:r>
              <a:rPr lang="en-US" dirty="0"/>
              <a:t>associated with the role</a:t>
            </a:r>
          </a:p>
          <a:p>
            <a:pPr lvl="1"/>
            <a:r>
              <a:rPr lang="en-US" dirty="0"/>
              <a:t>Example: Role = Hiring Personnel</a:t>
            </a:r>
          </a:p>
          <a:p>
            <a:pPr lvl="2"/>
            <a:r>
              <a:rPr lang="en-US" dirty="0" smtClean="0"/>
              <a:t>Roles grant access to Permission Lists</a:t>
            </a:r>
          </a:p>
          <a:p>
            <a:pPr lvl="2"/>
            <a:r>
              <a:rPr lang="en-US" dirty="0" smtClean="0"/>
              <a:t>Permission Lists grant access </a:t>
            </a:r>
            <a:r>
              <a:rPr lang="en-US" dirty="0"/>
              <a:t>to </a:t>
            </a:r>
            <a:r>
              <a:rPr lang="en-US" dirty="0" smtClean="0"/>
              <a:t>pages necessary to perform tasks</a:t>
            </a:r>
            <a:endParaRPr lang="en-US" dirty="0"/>
          </a:p>
          <a:p>
            <a:pPr lvl="2"/>
            <a:r>
              <a:rPr lang="en-US" dirty="0"/>
              <a:t>May have add, update, correct, or view only access to the data on the </a:t>
            </a:r>
            <a:r>
              <a:rPr lang="en-US" dirty="0" smtClean="0"/>
              <a:t>pages </a:t>
            </a:r>
            <a:r>
              <a:rPr lang="en-US" dirty="0"/>
              <a:t>depending on the permissions </a:t>
            </a:r>
            <a:r>
              <a:rPr lang="en-US" dirty="0" smtClean="0"/>
              <a:t>granted</a:t>
            </a:r>
            <a:endParaRPr lang="en-US" dirty="0"/>
          </a:p>
        </p:txBody>
      </p:sp>
      <p:sp>
        <p:nvSpPr>
          <p:cNvPr id="3" name="Title 2"/>
          <p:cNvSpPr>
            <a:spLocks noGrp="1"/>
          </p:cNvSpPr>
          <p:nvPr>
            <p:ph type="title"/>
          </p:nvPr>
        </p:nvSpPr>
        <p:spPr/>
        <p:txBody>
          <a:bodyPr/>
          <a:lstStyle/>
          <a:p>
            <a:r>
              <a:rPr lang="en-US" sz="3200" dirty="0"/>
              <a:t>Global Design – </a:t>
            </a:r>
            <a:r>
              <a:rPr lang="en-US" sz="3200" dirty="0" smtClean="0"/>
              <a:t>Security</a:t>
            </a:r>
            <a:endParaRPr lang="en-US" sz="3200" dirty="0"/>
          </a:p>
        </p:txBody>
      </p:sp>
      <p:sp>
        <p:nvSpPr>
          <p:cNvPr id="4" name="Slide Number Placeholder 3"/>
          <p:cNvSpPr>
            <a:spLocks noGrp="1"/>
          </p:cNvSpPr>
          <p:nvPr>
            <p:ph type="sldNum" sz="quarter" idx="10"/>
          </p:nvPr>
        </p:nvSpPr>
        <p:spPr/>
        <p:txBody>
          <a:bodyPr/>
          <a:lstStyle/>
          <a:p>
            <a:fld id="{36E1A458-F34A-4426-820C-5767D69C6D10}" type="slidenum">
              <a:rPr lang="en-US" smtClean="0"/>
              <a:t>17</a:t>
            </a:fld>
            <a:endParaRPr lang="en-US"/>
          </a:p>
        </p:txBody>
      </p:sp>
    </p:spTree>
    <p:extLst>
      <p:ext uri="{BB962C8B-B14F-4D97-AF65-F5344CB8AC3E}">
        <p14:creationId xmlns:p14="http://schemas.microsoft.com/office/powerpoint/2010/main" val="3381108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Security Matrix Example</a:t>
            </a:r>
          </a:p>
          <a:p>
            <a:endParaRPr lang="en-US" dirty="0"/>
          </a:p>
        </p:txBody>
      </p:sp>
      <p:sp>
        <p:nvSpPr>
          <p:cNvPr id="3" name="Title 2"/>
          <p:cNvSpPr>
            <a:spLocks noGrp="1"/>
          </p:cNvSpPr>
          <p:nvPr>
            <p:ph type="title"/>
          </p:nvPr>
        </p:nvSpPr>
        <p:spPr/>
        <p:txBody>
          <a:bodyPr/>
          <a:lstStyle/>
          <a:p>
            <a:r>
              <a:rPr lang="en-US" sz="3200" dirty="0"/>
              <a:t>Global Design – </a:t>
            </a:r>
            <a:r>
              <a:rPr lang="en-US" sz="3200" dirty="0" smtClean="0"/>
              <a:t>Security</a:t>
            </a:r>
            <a:endParaRPr lang="en-US" sz="3200" dirty="0"/>
          </a:p>
        </p:txBody>
      </p:sp>
      <p:sp>
        <p:nvSpPr>
          <p:cNvPr id="4" name="Slide Number Placeholder 3"/>
          <p:cNvSpPr>
            <a:spLocks noGrp="1"/>
          </p:cNvSpPr>
          <p:nvPr>
            <p:ph type="sldNum" sz="quarter" idx="10"/>
          </p:nvPr>
        </p:nvSpPr>
        <p:spPr/>
        <p:txBody>
          <a:bodyPr/>
          <a:lstStyle/>
          <a:p>
            <a:fld id="{36E1A458-F34A-4426-820C-5767D69C6D10}" type="slidenum">
              <a:rPr lang="en-US" smtClean="0"/>
              <a:t>18</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1440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3768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a:t>Global Design – Security</a:t>
            </a:r>
          </a:p>
        </p:txBody>
      </p:sp>
      <p:sp>
        <p:nvSpPr>
          <p:cNvPr id="11" name="Text Placeholder 10"/>
          <p:cNvSpPr>
            <a:spLocks noGrp="1"/>
          </p:cNvSpPr>
          <p:nvPr>
            <p:ph type="body" idx="1"/>
          </p:nvPr>
        </p:nvSpPr>
        <p:spPr>
          <a:xfrm>
            <a:off x="151130" y="1219201"/>
            <a:ext cx="8459470" cy="380999"/>
          </a:xfrm>
        </p:spPr>
        <p:txBody>
          <a:bodyPr/>
          <a:lstStyle/>
          <a:p>
            <a:pPr lvl="0"/>
            <a:r>
              <a:rPr lang="en-US" sz="2000" dirty="0"/>
              <a:t>Position: Cashier at College X</a:t>
            </a:r>
          </a:p>
        </p:txBody>
      </p:sp>
      <p:sp>
        <p:nvSpPr>
          <p:cNvPr id="12" name="Content Placeholder 11"/>
          <p:cNvSpPr>
            <a:spLocks noGrp="1"/>
          </p:cNvSpPr>
          <p:nvPr>
            <p:ph sz="half" idx="2"/>
          </p:nvPr>
        </p:nvSpPr>
        <p:spPr>
          <a:xfrm>
            <a:off x="457200" y="1600200"/>
            <a:ext cx="3949700" cy="4495800"/>
          </a:xfrm>
        </p:spPr>
        <p:txBody>
          <a:bodyPr/>
          <a:lstStyle/>
          <a:p>
            <a:pPr marL="457200" lvl="1" indent="0">
              <a:buNone/>
            </a:pPr>
            <a:r>
              <a:rPr lang="en-US" dirty="0"/>
              <a:t>Role 1: </a:t>
            </a:r>
            <a:endParaRPr lang="en-US" dirty="0" smtClean="0"/>
          </a:p>
          <a:p>
            <a:pPr marL="457200" lvl="1" indent="0">
              <a:buNone/>
            </a:pPr>
            <a:r>
              <a:rPr lang="en-US" u="sng" dirty="0" smtClean="0"/>
              <a:t>Base Student Financia</a:t>
            </a:r>
            <a:r>
              <a:rPr lang="en-US" dirty="0" smtClean="0"/>
              <a:t>l</a:t>
            </a:r>
            <a:endParaRPr lang="en-US" dirty="0"/>
          </a:p>
          <a:p>
            <a:pPr lvl="1"/>
            <a:r>
              <a:rPr lang="en-US" dirty="0"/>
              <a:t>Permission 1: View Customer Accounts</a:t>
            </a:r>
          </a:p>
          <a:p>
            <a:pPr lvl="2"/>
            <a:r>
              <a:rPr lang="en-US" dirty="0"/>
              <a:t>Page: Customer Account (Read Only)</a:t>
            </a:r>
          </a:p>
          <a:p>
            <a:pPr lvl="2"/>
            <a:r>
              <a:rPr lang="en-US" dirty="0"/>
              <a:t>Page: Account Details (Read Only)</a:t>
            </a:r>
          </a:p>
          <a:p>
            <a:pPr lvl="2"/>
            <a:r>
              <a:rPr lang="en-US" dirty="0"/>
              <a:t>Page: Account Summary (Read Only)</a:t>
            </a:r>
          </a:p>
          <a:p>
            <a:pPr lvl="1"/>
            <a:r>
              <a:rPr lang="en-US" dirty="0"/>
              <a:t>Permission 2: Student Self-Service View</a:t>
            </a:r>
          </a:p>
          <a:p>
            <a:pPr lvl="2"/>
            <a:r>
              <a:rPr lang="en-US" dirty="0"/>
              <a:t>Page: Self-Service View (Read Only)</a:t>
            </a:r>
          </a:p>
          <a:p>
            <a:pPr marL="0" indent="0">
              <a:buNone/>
            </a:pPr>
            <a:r>
              <a:rPr lang="en-US" sz="1800" dirty="0" smtClean="0"/>
              <a:t>.</a:t>
            </a:r>
            <a:endParaRPr lang="en-US" sz="1800" dirty="0"/>
          </a:p>
        </p:txBody>
      </p:sp>
      <p:sp>
        <p:nvSpPr>
          <p:cNvPr id="14" name="Content Placeholder 13"/>
          <p:cNvSpPr>
            <a:spLocks noGrp="1"/>
          </p:cNvSpPr>
          <p:nvPr>
            <p:ph sz="quarter" idx="4"/>
          </p:nvPr>
        </p:nvSpPr>
        <p:spPr>
          <a:xfrm>
            <a:off x="4495800" y="1611312"/>
            <a:ext cx="3581400" cy="3951288"/>
          </a:xfrm>
        </p:spPr>
        <p:txBody>
          <a:bodyPr/>
          <a:lstStyle/>
          <a:p>
            <a:pPr marL="457200" lvl="1" indent="0">
              <a:buNone/>
            </a:pPr>
            <a:r>
              <a:rPr lang="en-US" dirty="0"/>
              <a:t>Role 2: </a:t>
            </a:r>
            <a:endParaRPr lang="en-US" dirty="0" smtClean="0"/>
          </a:p>
          <a:p>
            <a:pPr marL="457200" lvl="1" indent="0">
              <a:buNone/>
            </a:pPr>
            <a:r>
              <a:rPr lang="en-US" u="sng" dirty="0" smtClean="0"/>
              <a:t>Base Cashier</a:t>
            </a:r>
            <a:endParaRPr lang="en-US" u="sng" dirty="0"/>
          </a:p>
          <a:p>
            <a:pPr lvl="1"/>
            <a:r>
              <a:rPr lang="en-US" dirty="0"/>
              <a:t>Permission 1: Open Cashier Office</a:t>
            </a:r>
          </a:p>
          <a:p>
            <a:pPr lvl="2"/>
            <a:r>
              <a:rPr lang="en-US" dirty="0"/>
              <a:t>Page: Open Office (Update)</a:t>
            </a:r>
          </a:p>
          <a:p>
            <a:pPr lvl="2"/>
            <a:r>
              <a:rPr lang="en-US" dirty="0"/>
              <a:t>Page: Open Cash Register (Update)</a:t>
            </a:r>
          </a:p>
          <a:p>
            <a:pPr lvl="1"/>
            <a:r>
              <a:rPr lang="en-US" dirty="0"/>
              <a:t>Permission 2: Void Transactions</a:t>
            </a:r>
          </a:p>
          <a:p>
            <a:pPr lvl="2"/>
            <a:r>
              <a:rPr lang="en-US" dirty="0"/>
              <a:t>Page: Void Transactions (Update)</a:t>
            </a:r>
          </a:p>
        </p:txBody>
      </p:sp>
      <p:sp>
        <p:nvSpPr>
          <p:cNvPr id="4" name="Slide Number Placeholder 3"/>
          <p:cNvSpPr>
            <a:spLocks noGrp="1"/>
          </p:cNvSpPr>
          <p:nvPr>
            <p:ph type="sldNum" sz="quarter" idx="12"/>
          </p:nvPr>
        </p:nvSpPr>
        <p:spPr/>
        <p:txBody>
          <a:bodyPr/>
          <a:lstStyle/>
          <a:p>
            <a:fld id="{36E1A458-F34A-4426-820C-5767D69C6D10}" type="slidenum">
              <a:rPr lang="en-US" smtClean="0"/>
              <a:pPr/>
              <a:t>19</a:t>
            </a:fld>
            <a:endParaRPr lang="en-US"/>
          </a:p>
        </p:txBody>
      </p:sp>
      <p:sp>
        <p:nvSpPr>
          <p:cNvPr id="5" name="AutoShape 4" descr="Foundation Decision and BPA Pyramid.jpg"/>
          <p:cNvSpPr>
            <a:spLocks noChangeAspect="1" noChangeArrowheads="1"/>
          </p:cNvSpPr>
          <p:nvPr/>
        </p:nvSpPr>
        <p:spPr bwMode="auto">
          <a:xfrm>
            <a:off x="-31750" y="-136525"/>
            <a:ext cx="5943600" cy="498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572208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229600" cy="4800600"/>
          </a:xfrm>
        </p:spPr>
        <p:txBody>
          <a:bodyPr/>
          <a:lstStyle/>
          <a:p>
            <a:r>
              <a:rPr lang="en-US" dirty="0" smtClean="0"/>
              <a:t>Morning session</a:t>
            </a:r>
          </a:p>
          <a:p>
            <a:pPr lvl="1"/>
            <a:r>
              <a:rPr lang="en-US" dirty="0" smtClean="0"/>
              <a:t>Global Design/Standardization</a:t>
            </a:r>
          </a:p>
          <a:p>
            <a:pPr lvl="1"/>
            <a:r>
              <a:rPr lang="en-US" dirty="0" smtClean="0"/>
              <a:t>Modules Overview</a:t>
            </a:r>
            <a:endParaRPr lang="en-US" sz="1600" dirty="0" smtClean="0"/>
          </a:p>
          <a:p>
            <a:pPr lvl="1"/>
            <a:r>
              <a:rPr lang="en-US" dirty="0" smtClean="0"/>
              <a:t>Organizational Structure</a:t>
            </a:r>
          </a:p>
          <a:p>
            <a:pPr marL="457200" lvl="1" indent="0">
              <a:buNone/>
            </a:pPr>
            <a:endParaRPr lang="en-US" dirty="0" smtClean="0"/>
          </a:p>
          <a:p>
            <a:r>
              <a:rPr lang="en-US" dirty="0" smtClean="0"/>
              <a:t>Afternoon Session</a:t>
            </a:r>
          </a:p>
          <a:p>
            <a:pPr lvl="1"/>
            <a:r>
              <a:rPr lang="en-US" dirty="0" smtClean="0"/>
              <a:t>Academic Structure</a:t>
            </a:r>
          </a:p>
        </p:txBody>
      </p:sp>
      <p:sp>
        <p:nvSpPr>
          <p:cNvPr id="3" name="Title 2"/>
          <p:cNvSpPr>
            <a:spLocks noGrp="1"/>
          </p:cNvSpPr>
          <p:nvPr>
            <p:ph type="title"/>
          </p:nvPr>
        </p:nvSpPr>
        <p:spPr/>
        <p:txBody>
          <a:bodyPr/>
          <a:lstStyle/>
          <a:p>
            <a:r>
              <a:rPr lang="en-US" sz="4400" dirty="0" smtClean="0"/>
              <a:t>Agenda</a:t>
            </a:r>
            <a:endParaRPr lang="en-US" sz="4400" dirty="0"/>
          </a:p>
        </p:txBody>
      </p:sp>
      <p:sp>
        <p:nvSpPr>
          <p:cNvPr id="4" name="Slide Number Placeholder 3"/>
          <p:cNvSpPr>
            <a:spLocks noGrp="1"/>
          </p:cNvSpPr>
          <p:nvPr>
            <p:ph type="sldNum" sz="quarter" idx="10"/>
          </p:nvPr>
        </p:nvSpPr>
        <p:spPr/>
        <p:txBody>
          <a:bodyPr/>
          <a:lstStyle/>
          <a:p>
            <a:fld id="{36E1A458-F34A-4426-820C-5767D69C6D10}" type="slidenum">
              <a:rPr lang="en-US" smtClean="0"/>
              <a:t>2</a:t>
            </a:fld>
            <a:endParaRPr lang="en-US" dirty="0"/>
          </a:p>
        </p:txBody>
      </p:sp>
      <p:pic>
        <p:nvPicPr>
          <p:cNvPr id="5" name="Picture 1" descr="http://www.roomburg.pcsleiden.nl/media/agend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960" y="3885005"/>
            <a:ext cx="2457450" cy="2369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883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a:t>Global Design – Security</a:t>
            </a:r>
          </a:p>
        </p:txBody>
      </p:sp>
      <p:sp>
        <p:nvSpPr>
          <p:cNvPr id="4" name="Slide Number Placeholder 3"/>
          <p:cNvSpPr>
            <a:spLocks noGrp="1"/>
          </p:cNvSpPr>
          <p:nvPr>
            <p:ph type="sldNum" sz="quarter" idx="12"/>
          </p:nvPr>
        </p:nvSpPr>
        <p:spPr/>
        <p:txBody>
          <a:bodyPr/>
          <a:lstStyle/>
          <a:p>
            <a:fld id="{36E1A458-F34A-4426-820C-5767D69C6D10}" type="slidenum">
              <a:rPr lang="en-US" smtClean="0"/>
              <a:pPr/>
              <a:t>20</a:t>
            </a:fld>
            <a:endParaRPr lang="en-US"/>
          </a:p>
        </p:txBody>
      </p:sp>
      <p:sp>
        <p:nvSpPr>
          <p:cNvPr id="5" name="AutoShape 4" descr="Foundation Decision and BPA Pyramid.jpg"/>
          <p:cNvSpPr>
            <a:spLocks noChangeAspect="1" noChangeArrowheads="1"/>
          </p:cNvSpPr>
          <p:nvPr/>
        </p:nvSpPr>
        <p:spPr bwMode="auto">
          <a:xfrm>
            <a:off x="-31750" y="-136525"/>
            <a:ext cx="5943600" cy="498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Content Placeholder 5"/>
          <p:cNvSpPr>
            <a:spLocks noGrp="1"/>
          </p:cNvSpPr>
          <p:nvPr>
            <p:ph sz="half" idx="2"/>
          </p:nvPr>
        </p:nvSpPr>
        <p:spPr>
          <a:xfrm>
            <a:off x="457200" y="1524000"/>
            <a:ext cx="8153400" cy="3951288"/>
          </a:xfrm>
        </p:spPr>
        <p:txBody>
          <a:bodyPr/>
          <a:lstStyle/>
          <a:p>
            <a:pPr lvl="0"/>
            <a:r>
              <a:rPr lang="en-US" dirty="0"/>
              <a:t>Definitions of roles and permissions will be standardized across </a:t>
            </a:r>
            <a:r>
              <a:rPr lang="en-US" dirty="0" smtClean="0"/>
              <a:t>colleges</a:t>
            </a:r>
          </a:p>
          <a:p>
            <a:pPr marL="0" lvl="0" indent="0">
              <a:buNone/>
            </a:pPr>
            <a:endParaRPr lang="en-US" dirty="0"/>
          </a:p>
          <a:p>
            <a:r>
              <a:rPr lang="en-US" dirty="0"/>
              <a:t>BUT: A Cashier at College Y might have more or fewer roles, depending on responsibilities.</a:t>
            </a:r>
          </a:p>
          <a:p>
            <a:endParaRPr lang="en-US" dirty="0"/>
          </a:p>
        </p:txBody>
      </p:sp>
    </p:spTree>
    <p:extLst>
      <p:ext uri="{BB962C8B-B14F-4D97-AF65-F5344CB8AC3E}">
        <p14:creationId xmlns:p14="http://schemas.microsoft.com/office/powerpoint/2010/main" val="24609448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smtClean="0"/>
              <a:t>PeopleSoft ERP Solution</a:t>
            </a:r>
            <a:endParaRPr lang="en-US" dirty="0"/>
          </a:p>
        </p:txBody>
      </p:sp>
      <p:sp>
        <p:nvSpPr>
          <p:cNvPr id="11" name="Text Placeholder 10"/>
          <p:cNvSpPr>
            <a:spLocks noGrp="1"/>
          </p:cNvSpPr>
          <p:nvPr>
            <p:ph type="body" idx="1"/>
          </p:nvPr>
        </p:nvSpPr>
        <p:spPr>
          <a:xfrm>
            <a:off x="151130" y="1219201"/>
            <a:ext cx="2819400" cy="609600"/>
          </a:xfrm>
        </p:spPr>
        <p:txBody>
          <a:bodyPr/>
          <a:lstStyle/>
          <a:p>
            <a:r>
              <a:rPr lang="en-US" sz="2000" dirty="0"/>
              <a:t>Human Capital Management </a:t>
            </a:r>
            <a:r>
              <a:rPr lang="en-US" sz="2000" dirty="0" smtClean="0"/>
              <a:t>(</a:t>
            </a:r>
            <a:r>
              <a:rPr lang="en-US" sz="2000" dirty="0"/>
              <a:t>HCM</a:t>
            </a:r>
            <a:r>
              <a:rPr lang="en-US" sz="2000" dirty="0" smtClean="0"/>
              <a:t>)</a:t>
            </a:r>
            <a:endParaRPr lang="en-US" sz="2000" dirty="0"/>
          </a:p>
        </p:txBody>
      </p:sp>
      <p:sp>
        <p:nvSpPr>
          <p:cNvPr id="12" name="Content Placeholder 11"/>
          <p:cNvSpPr>
            <a:spLocks noGrp="1"/>
          </p:cNvSpPr>
          <p:nvPr>
            <p:ph sz="half" idx="2"/>
          </p:nvPr>
        </p:nvSpPr>
        <p:spPr>
          <a:xfrm>
            <a:off x="120650" y="1889760"/>
            <a:ext cx="2698750" cy="3977640"/>
          </a:xfrm>
        </p:spPr>
        <p:txBody>
          <a:bodyPr/>
          <a:lstStyle/>
          <a:p>
            <a:pPr marL="0" indent="0">
              <a:buNone/>
            </a:pPr>
            <a:r>
              <a:rPr lang="en-US" sz="1800" dirty="0"/>
              <a:t>Human Capital </a:t>
            </a:r>
            <a:r>
              <a:rPr lang="en-US" sz="1800" dirty="0" smtClean="0"/>
              <a:t>Management provides </a:t>
            </a:r>
            <a:r>
              <a:rPr lang="en-US" sz="1800" dirty="0"/>
              <a:t>functionality to support Human Resources business processes and replaces our existing PPMS, as well as providing additional functionality around recruitment and talent management.  In </a:t>
            </a:r>
            <a:r>
              <a:rPr lang="en-US" sz="1800" dirty="0" smtClean="0"/>
              <a:t>addition,</a:t>
            </a:r>
            <a:r>
              <a:rPr lang="en-US" sz="1800" dirty="0"/>
              <a:t> online Self-Service access for </a:t>
            </a:r>
            <a:r>
              <a:rPr lang="en-US" sz="1800" dirty="0" smtClean="0"/>
              <a:t>employees.</a:t>
            </a:r>
            <a:endParaRPr lang="en-US" sz="1800" dirty="0"/>
          </a:p>
        </p:txBody>
      </p:sp>
      <p:sp>
        <p:nvSpPr>
          <p:cNvPr id="13" name="Text Placeholder 12"/>
          <p:cNvSpPr>
            <a:spLocks noGrp="1"/>
          </p:cNvSpPr>
          <p:nvPr>
            <p:ph type="body" sz="quarter" idx="3"/>
          </p:nvPr>
        </p:nvSpPr>
        <p:spPr>
          <a:xfrm>
            <a:off x="3089275" y="1189038"/>
            <a:ext cx="2822575" cy="639762"/>
          </a:xfrm>
        </p:spPr>
        <p:txBody>
          <a:bodyPr/>
          <a:lstStyle/>
          <a:p>
            <a:r>
              <a:rPr lang="en-US" sz="2000" dirty="0"/>
              <a:t>Campus Solutions </a:t>
            </a:r>
            <a:endParaRPr lang="en-US" sz="2000" dirty="0" smtClean="0"/>
          </a:p>
          <a:p>
            <a:r>
              <a:rPr lang="en-US" sz="2000" dirty="0" smtClean="0"/>
              <a:t>(CS)</a:t>
            </a:r>
            <a:endParaRPr lang="en-US" sz="2000" dirty="0"/>
          </a:p>
        </p:txBody>
      </p:sp>
      <p:sp>
        <p:nvSpPr>
          <p:cNvPr id="14" name="Content Placeholder 13"/>
          <p:cNvSpPr>
            <a:spLocks noGrp="1"/>
          </p:cNvSpPr>
          <p:nvPr>
            <p:ph sz="quarter" idx="4"/>
          </p:nvPr>
        </p:nvSpPr>
        <p:spPr>
          <a:xfrm>
            <a:off x="3089275" y="1828800"/>
            <a:ext cx="2822575" cy="3951288"/>
          </a:xfrm>
        </p:spPr>
        <p:txBody>
          <a:bodyPr/>
          <a:lstStyle/>
          <a:p>
            <a:pPr marL="0" indent="0">
              <a:buNone/>
            </a:pPr>
            <a:r>
              <a:rPr lang="en-US" sz="1800" dirty="0"/>
              <a:t>Campus </a:t>
            </a:r>
            <a:r>
              <a:rPr lang="en-US" sz="1800" dirty="0" smtClean="0"/>
              <a:t>Solutions </a:t>
            </a:r>
            <a:r>
              <a:rPr lang="en-US" sz="1800" dirty="0"/>
              <a:t>provides functionality to support Student Administration business processes.  This replaces our existing SMS, FAM and Degree Audit, as well as our WTS system with online Self-Service access for students and </a:t>
            </a:r>
            <a:r>
              <a:rPr lang="en-US" sz="1800" dirty="0" smtClean="0"/>
              <a:t>faculty.</a:t>
            </a:r>
            <a:endParaRPr lang="en-US" sz="1800" dirty="0"/>
          </a:p>
        </p:txBody>
      </p:sp>
      <p:sp>
        <p:nvSpPr>
          <p:cNvPr id="4" name="Slide Number Placeholder 3"/>
          <p:cNvSpPr>
            <a:spLocks noGrp="1"/>
          </p:cNvSpPr>
          <p:nvPr>
            <p:ph type="sldNum" sz="quarter" idx="12"/>
          </p:nvPr>
        </p:nvSpPr>
        <p:spPr/>
        <p:txBody>
          <a:bodyPr/>
          <a:lstStyle/>
          <a:p>
            <a:fld id="{36E1A458-F34A-4426-820C-5767D69C6D10}" type="slidenum">
              <a:rPr lang="en-US" smtClean="0"/>
              <a:pPr/>
              <a:t>21</a:t>
            </a:fld>
            <a:endParaRPr lang="en-US"/>
          </a:p>
        </p:txBody>
      </p:sp>
      <p:sp>
        <p:nvSpPr>
          <p:cNvPr id="5" name="AutoShape 4" descr="Foundation Decision and BPA Pyramid.jpg"/>
          <p:cNvSpPr>
            <a:spLocks noChangeAspect="1" noChangeArrowheads="1"/>
          </p:cNvSpPr>
          <p:nvPr/>
        </p:nvSpPr>
        <p:spPr bwMode="auto">
          <a:xfrm>
            <a:off x="-31750" y="-136525"/>
            <a:ext cx="5943600" cy="498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 Placeholder 12"/>
          <p:cNvSpPr txBox="1">
            <a:spLocks/>
          </p:cNvSpPr>
          <p:nvPr/>
        </p:nvSpPr>
        <p:spPr bwMode="auto">
          <a:xfrm>
            <a:off x="6096000" y="1143000"/>
            <a:ext cx="286395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itchFamily="34" charset="0"/>
              <a:buNone/>
              <a:defRPr sz="2400" b="1" kern="1200">
                <a:solidFill>
                  <a:srgbClr val="525B7E"/>
                </a:solidFill>
                <a:latin typeface="+mn-lt"/>
                <a:ea typeface="+mn-ea"/>
                <a:cs typeface="+mn-cs"/>
              </a:defRPr>
            </a:lvl1pPr>
            <a:lvl2pPr marL="457200" indent="0" algn="l" rtl="0" eaLnBrk="0" fontAlgn="base" hangingPunct="0">
              <a:spcBef>
                <a:spcPct val="20000"/>
              </a:spcBef>
              <a:spcAft>
                <a:spcPct val="0"/>
              </a:spcAft>
              <a:buFont typeface="Wingdings" pitchFamily="2" charset="2"/>
              <a:buNone/>
              <a:defRPr sz="2000" b="1" kern="1200">
                <a:solidFill>
                  <a:srgbClr val="525B7E"/>
                </a:solidFill>
                <a:latin typeface="+mn-lt"/>
                <a:ea typeface="+mn-ea"/>
                <a:cs typeface="+mn-cs"/>
              </a:defRPr>
            </a:lvl2pPr>
            <a:lvl3pPr marL="914400" indent="0" algn="l" rtl="0" eaLnBrk="0" fontAlgn="base" hangingPunct="0">
              <a:spcBef>
                <a:spcPct val="20000"/>
              </a:spcBef>
              <a:spcAft>
                <a:spcPct val="0"/>
              </a:spcAft>
              <a:buFont typeface="Courier New" pitchFamily="49" charset="0"/>
              <a:buNone/>
              <a:defRPr sz="1800" b="1" kern="1200">
                <a:solidFill>
                  <a:srgbClr val="525B7E"/>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600" b="1" kern="1200">
                <a:solidFill>
                  <a:srgbClr val="525B7E"/>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600" b="1" kern="1200">
                <a:solidFill>
                  <a:srgbClr val="525B7E"/>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000" dirty="0" smtClean="0"/>
              <a:t>Financial Management (FSCM)</a:t>
            </a:r>
            <a:endParaRPr lang="en-US" sz="2000" dirty="0"/>
          </a:p>
        </p:txBody>
      </p:sp>
      <p:sp>
        <p:nvSpPr>
          <p:cNvPr id="19" name="Content Placeholder 13"/>
          <p:cNvSpPr txBox="1">
            <a:spLocks/>
          </p:cNvSpPr>
          <p:nvPr/>
        </p:nvSpPr>
        <p:spPr bwMode="auto">
          <a:xfrm>
            <a:off x="6096000" y="1828800"/>
            <a:ext cx="2863954"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400" kern="1200">
                <a:solidFill>
                  <a:srgbClr val="525B7E"/>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kern="1200">
                <a:solidFill>
                  <a:srgbClr val="525B7E"/>
                </a:solidFill>
                <a:latin typeface="+mn-lt"/>
                <a:ea typeface="+mn-ea"/>
                <a:cs typeface="+mn-cs"/>
              </a:defRPr>
            </a:lvl2pPr>
            <a:lvl3pPr marL="1143000" indent="-228600" algn="l" rtl="0" eaLnBrk="0" fontAlgn="base" hangingPunct="0">
              <a:spcBef>
                <a:spcPct val="20000"/>
              </a:spcBef>
              <a:spcAft>
                <a:spcPct val="0"/>
              </a:spcAft>
              <a:buFont typeface="Courier New" pitchFamily="49" charset="0"/>
              <a:buChar char="o"/>
              <a:defRPr sz="1800" kern="1200">
                <a:solidFill>
                  <a:srgbClr val="525B7E"/>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rgbClr val="525B7E"/>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525B7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None/>
            </a:pPr>
            <a:r>
              <a:rPr lang="en-US" sz="1800" dirty="0"/>
              <a:t>Financial </a:t>
            </a:r>
            <a:r>
              <a:rPr lang="en-US" sz="1800" dirty="0" smtClean="0"/>
              <a:t>Management </a:t>
            </a:r>
            <a:r>
              <a:rPr lang="en-US" sz="1800" dirty="0"/>
              <a:t>provides functionality to support Financial business processes and replaces our existing FMS, as well as providing significant additional functionality in Supply Chain Management (purchasing</a:t>
            </a:r>
            <a:r>
              <a:rPr lang="en-US" sz="1800" dirty="0" smtClean="0"/>
              <a:t>).</a:t>
            </a:r>
            <a:endParaRPr lang="en-US" sz="1800" dirty="0"/>
          </a:p>
        </p:txBody>
      </p:sp>
    </p:spTree>
    <p:extLst>
      <p:ext uri="{BB962C8B-B14F-4D97-AF65-F5344CB8AC3E}">
        <p14:creationId xmlns:p14="http://schemas.microsoft.com/office/powerpoint/2010/main" val="4254476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smtClean="0"/>
              <a:t>PeopleSoft ERP Solution</a:t>
            </a:r>
            <a:endParaRPr lang="en-US" dirty="0"/>
          </a:p>
        </p:txBody>
      </p:sp>
      <p:sp>
        <p:nvSpPr>
          <p:cNvPr id="11" name="Text Placeholder 10"/>
          <p:cNvSpPr>
            <a:spLocks noGrp="1"/>
          </p:cNvSpPr>
          <p:nvPr>
            <p:ph type="body" idx="1"/>
          </p:nvPr>
        </p:nvSpPr>
        <p:spPr>
          <a:xfrm>
            <a:off x="151130" y="1219201"/>
            <a:ext cx="2819400" cy="609600"/>
          </a:xfrm>
        </p:spPr>
        <p:txBody>
          <a:bodyPr/>
          <a:lstStyle/>
          <a:p>
            <a:r>
              <a:rPr lang="en-US" sz="2000" dirty="0"/>
              <a:t>Human Capital Management </a:t>
            </a:r>
            <a:r>
              <a:rPr lang="en-US" sz="2000" dirty="0" smtClean="0"/>
              <a:t>(</a:t>
            </a:r>
            <a:r>
              <a:rPr lang="en-US" sz="2000" dirty="0"/>
              <a:t>HCM</a:t>
            </a:r>
            <a:r>
              <a:rPr lang="en-US" sz="2000" dirty="0" smtClean="0"/>
              <a:t>)</a:t>
            </a:r>
            <a:endParaRPr lang="en-US" sz="2000" dirty="0"/>
          </a:p>
        </p:txBody>
      </p:sp>
      <p:sp>
        <p:nvSpPr>
          <p:cNvPr id="12" name="Content Placeholder 11"/>
          <p:cNvSpPr>
            <a:spLocks noGrp="1"/>
          </p:cNvSpPr>
          <p:nvPr>
            <p:ph sz="half" idx="2"/>
          </p:nvPr>
        </p:nvSpPr>
        <p:spPr>
          <a:xfrm>
            <a:off x="120650" y="1889760"/>
            <a:ext cx="2819400" cy="3986214"/>
          </a:xfrm>
        </p:spPr>
        <p:txBody>
          <a:bodyPr/>
          <a:lstStyle/>
          <a:p>
            <a:r>
              <a:rPr lang="en-US" sz="1800" dirty="0" smtClean="0"/>
              <a:t>HR Core</a:t>
            </a:r>
          </a:p>
          <a:p>
            <a:pPr marL="0" indent="0">
              <a:buNone/>
            </a:pPr>
            <a:endParaRPr lang="en-US" sz="1800" dirty="0" smtClean="0"/>
          </a:p>
          <a:p>
            <a:r>
              <a:rPr lang="en-US" sz="1800" dirty="0" smtClean="0"/>
              <a:t>Recruiting/Talent and Acquisitions Management</a:t>
            </a:r>
          </a:p>
          <a:p>
            <a:pPr marL="0" indent="0">
              <a:buNone/>
            </a:pPr>
            <a:endParaRPr lang="en-US" sz="1800" dirty="0" smtClean="0"/>
          </a:p>
          <a:p>
            <a:r>
              <a:rPr lang="en-US" sz="1800" dirty="0" smtClean="0"/>
              <a:t>Payroll</a:t>
            </a:r>
          </a:p>
          <a:p>
            <a:pPr marL="0" indent="0">
              <a:buNone/>
            </a:pPr>
            <a:endParaRPr lang="en-US" sz="1800" dirty="0" smtClean="0"/>
          </a:p>
          <a:p>
            <a:r>
              <a:rPr lang="en-US" sz="1800" dirty="0" smtClean="0"/>
              <a:t>Time and Attendance </a:t>
            </a:r>
            <a:r>
              <a:rPr lang="en-US" sz="1600" dirty="0" smtClean="0"/>
              <a:t>(Absence Management)</a:t>
            </a:r>
          </a:p>
          <a:p>
            <a:pPr marL="0" indent="0">
              <a:buNone/>
            </a:pPr>
            <a:endParaRPr lang="en-US" sz="1800" dirty="0" smtClean="0"/>
          </a:p>
          <a:p>
            <a:r>
              <a:rPr lang="en-US" sz="1800" dirty="0" smtClean="0"/>
              <a:t>Benefits</a:t>
            </a:r>
            <a:endParaRPr lang="en-US" sz="1800" dirty="0"/>
          </a:p>
        </p:txBody>
      </p:sp>
      <p:sp>
        <p:nvSpPr>
          <p:cNvPr id="13" name="Text Placeholder 12"/>
          <p:cNvSpPr>
            <a:spLocks noGrp="1"/>
          </p:cNvSpPr>
          <p:nvPr>
            <p:ph type="body" sz="quarter" idx="3"/>
          </p:nvPr>
        </p:nvSpPr>
        <p:spPr>
          <a:xfrm>
            <a:off x="2892425" y="1203960"/>
            <a:ext cx="2822575" cy="639762"/>
          </a:xfrm>
        </p:spPr>
        <p:txBody>
          <a:bodyPr/>
          <a:lstStyle/>
          <a:p>
            <a:r>
              <a:rPr lang="en-US" sz="2000" dirty="0"/>
              <a:t>Campus Solutions </a:t>
            </a:r>
            <a:endParaRPr lang="en-US" sz="2000" dirty="0" smtClean="0"/>
          </a:p>
          <a:p>
            <a:r>
              <a:rPr lang="en-US" sz="2000" dirty="0" smtClean="0"/>
              <a:t>(CS)</a:t>
            </a:r>
            <a:endParaRPr lang="en-US" sz="2000" dirty="0"/>
          </a:p>
        </p:txBody>
      </p:sp>
      <p:sp>
        <p:nvSpPr>
          <p:cNvPr id="14" name="Content Placeholder 13"/>
          <p:cNvSpPr>
            <a:spLocks noGrp="1"/>
          </p:cNvSpPr>
          <p:nvPr>
            <p:ph sz="quarter" idx="4"/>
          </p:nvPr>
        </p:nvSpPr>
        <p:spPr>
          <a:xfrm>
            <a:off x="2892425" y="1843722"/>
            <a:ext cx="2822575" cy="3951288"/>
          </a:xfrm>
        </p:spPr>
        <p:txBody>
          <a:bodyPr/>
          <a:lstStyle/>
          <a:p>
            <a:r>
              <a:rPr lang="en-US" sz="1800" dirty="0" smtClean="0"/>
              <a:t>Recruiting and Admissions</a:t>
            </a:r>
          </a:p>
          <a:p>
            <a:pPr marL="0" indent="0">
              <a:buNone/>
            </a:pPr>
            <a:endParaRPr lang="en-US" sz="1800" dirty="0" smtClean="0"/>
          </a:p>
          <a:p>
            <a:r>
              <a:rPr lang="en-US" sz="1800" dirty="0" smtClean="0"/>
              <a:t>Student Records</a:t>
            </a:r>
          </a:p>
          <a:p>
            <a:pPr marL="0" indent="0">
              <a:buNone/>
            </a:pPr>
            <a:endParaRPr lang="en-US" sz="1800" dirty="0" smtClean="0"/>
          </a:p>
          <a:p>
            <a:r>
              <a:rPr lang="en-US" sz="1800" dirty="0" smtClean="0"/>
              <a:t>Academic Advisement</a:t>
            </a:r>
          </a:p>
          <a:p>
            <a:pPr marL="0" indent="0">
              <a:buNone/>
            </a:pPr>
            <a:endParaRPr lang="en-US" sz="1800" dirty="0" smtClean="0"/>
          </a:p>
          <a:p>
            <a:r>
              <a:rPr lang="en-US" sz="1800" dirty="0" smtClean="0"/>
              <a:t>Student Financials</a:t>
            </a:r>
          </a:p>
          <a:p>
            <a:pPr marL="0" indent="0">
              <a:buNone/>
            </a:pPr>
            <a:endParaRPr lang="en-US" sz="1800" dirty="0" smtClean="0"/>
          </a:p>
          <a:p>
            <a:r>
              <a:rPr lang="en-US" sz="1800" dirty="0" smtClean="0"/>
              <a:t>Financial Aid</a:t>
            </a:r>
            <a:endParaRPr lang="en-US" sz="1800" dirty="0"/>
          </a:p>
        </p:txBody>
      </p:sp>
      <p:sp>
        <p:nvSpPr>
          <p:cNvPr id="4" name="Slide Number Placeholder 3"/>
          <p:cNvSpPr>
            <a:spLocks noGrp="1"/>
          </p:cNvSpPr>
          <p:nvPr>
            <p:ph type="sldNum" sz="quarter" idx="12"/>
          </p:nvPr>
        </p:nvSpPr>
        <p:spPr/>
        <p:txBody>
          <a:bodyPr/>
          <a:lstStyle/>
          <a:p>
            <a:fld id="{36E1A458-F34A-4426-820C-5767D69C6D10}" type="slidenum">
              <a:rPr lang="en-US" smtClean="0"/>
              <a:pPr/>
              <a:t>22</a:t>
            </a:fld>
            <a:endParaRPr lang="en-US"/>
          </a:p>
        </p:txBody>
      </p:sp>
      <p:sp>
        <p:nvSpPr>
          <p:cNvPr id="5" name="AutoShape 4" descr="Foundation Decision and BPA Pyramid.jpg"/>
          <p:cNvSpPr>
            <a:spLocks noChangeAspect="1" noChangeArrowheads="1"/>
          </p:cNvSpPr>
          <p:nvPr/>
        </p:nvSpPr>
        <p:spPr bwMode="auto">
          <a:xfrm>
            <a:off x="-31750" y="-136525"/>
            <a:ext cx="5943600" cy="498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ext Placeholder 12"/>
          <p:cNvSpPr txBox="1">
            <a:spLocks/>
          </p:cNvSpPr>
          <p:nvPr/>
        </p:nvSpPr>
        <p:spPr bwMode="auto">
          <a:xfrm>
            <a:off x="5715000" y="1143000"/>
            <a:ext cx="3017624"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pitchFamily="34" charset="0"/>
              <a:buNone/>
              <a:defRPr sz="2400" b="1" kern="1200">
                <a:solidFill>
                  <a:srgbClr val="525B7E"/>
                </a:solidFill>
                <a:latin typeface="+mn-lt"/>
                <a:ea typeface="+mn-ea"/>
                <a:cs typeface="+mn-cs"/>
              </a:defRPr>
            </a:lvl1pPr>
            <a:lvl2pPr marL="457200" indent="0" algn="l" rtl="0" eaLnBrk="0" fontAlgn="base" hangingPunct="0">
              <a:spcBef>
                <a:spcPct val="20000"/>
              </a:spcBef>
              <a:spcAft>
                <a:spcPct val="0"/>
              </a:spcAft>
              <a:buFont typeface="Wingdings" pitchFamily="2" charset="2"/>
              <a:buNone/>
              <a:defRPr sz="2000" b="1" kern="1200">
                <a:solidFill>
                  <a:srgbClr val="525B7E"/>
                </a:solidFill>
                <a:latin typeface="+mn-lt"/>
                <a:ea typeface="+mn-ea"/>
                <a:cs typeface="+mn-cs"/>
              </a:defRPr>
            </a:lvl2pPr>
            <a:lvl3pPr marL="914400" indent="0" algn="l" rtl="0" eaLnBrk="0" fontAlgn="base" hangingPunct="0">
              <a:spcBef>
                <a:spcPct val="20000"/>
              </a:spcBef>
              <a:spcAft>
                <a:spcPct val="0"/>
              </a:spcAft>
              <a:buFont typeface="Courier New" pitchFamily="49" charset="0"/>
              <a:buNone/>
              <a:defRPr sz="1800" b="1" kern="1200">
                <a:solidFill>
                  <a:srgbClr val="525B7E"/>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sz="1600" b="1" kern="1200">
                <a:solidFill>
                  <a:srgbClr val="525B7E"/>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sz="1600" b="1" kern="1200">
                <a:solidFill>
                  <a:srgbClr val="525B7E"/>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n-US" sz="2000" dirty="0" smtClean="0"/>
              <a:t>Financial Management (FSCM)</a:t>
            </a:r>
            <a:endParaRPr lang="en-US" sz="2000" dirty="0"/>
          </a:p>
        </p:txBody>
      </p:sp>
      <p:sp>
        <p:nvSpPr>
          <p:cNvPr id="19" name="Content Placeholder 13"/>
          <p:cNvSpPr txBox="1">
            <a:spLocks/>
          </p:cNvSpPr>
          <p:nvPr/>
        </p:nvSpPr>
        <p:spPr bwMode="auto">
          <a:xfrm>
            <a:off x="5715000" y="1828800"/>
            <a:ext cx="3429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400" kern="1200">
                <a:solidFill>
                  <a:srgbClr val="525B7E"/>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000" kern="1200">
                <a:solidFill>
                  <a:srgbClr val="525B7E"/>
                </a:solidFill>
                <a:latin typeface="+mn-lt"/>
                <a:ea typeface="+mn-ea"/>
                <a:cs typeface="+mn-cs"/>
              </a:defRPr>
            </a:lvl2pPr>
            <a:lvl3pPr marL="1143000" indent="-228600" algn="l" rtl="0" eaLnBrk="0" fontAlgn="base" hangingPunct="0">
              <a:spcBef>
                <a:spcPct val="20000"/>
              </a:spcBef>
              <a:spcAft>
                <a:spcPct val="0"/>
              </a:spcAft>
              <a:buFont typeface="Courier New" pitchFamily="49" charset="0"/>
              <a:buChar char="o"/>
              <a:defRPr sz="1800" kern="1200">
                <a:solidFill>
                  <a:srgbClr val="525B7E"/>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1600" kern="1200">
                <a:solidFill>
                  <a:srgbClr val="525B7E"/>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1600" kern="1200">
                <a:solidFill>
                  <a:srgbClr val="525B7E"/>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sz="1600" dirty="0" smtClean="0"/>
              <a:t>General Ledger</a:t>
            </a:r>
          </a:p>
          <a:p>
            <a:r>
              <a:rPr lang="en-US" sz="1600" dirty="0" smtClean="0"/>
              <a:t>Accounts Payable</a:t>
            </a:r>
          </a:p>
          <a:p>
            <a:r>
              <a:rPr lang="en-US" sz="1600" dirty="0" smtClean="0"/>
              <a:t>Accounts Receivable</a:t>
            </a:r>
          </a:p>
          <a:p>
            <a:r>
              <a:rPr lang="en-US" sz="1600" dirty="0" smtClean="0"/>
              <a:t>Strategic Sourcing</a:t>
            </a:r>
          </a:p>
          <a:p>
            <a:r>
              <a:rPr lang="en-US" sz="1600" dirty="0" smtClean="0"/>
              <a:t>Budgeting</a:t>
            </a:r>
          </a:p>
          <a:p>
            <a:r>
              <a:rPr lang="en-US" sz="1600" dirty="0" smtClean="0"/>
              <a:t>Purchasing</a:t>
            </a:r>
          </a:p>
          <a:p>
            <a:r>
              <a:rPr lang="en-US" sz="1600" dirty="0" smtClean="0"/>
              <a:t>Cash Mgmt./Expense/Treasury</a:t>
            </a:r>
          </a:p>
          <a:p>
            <a:r>
              <a:rPr lang="en-US" sz="1600" dirty="0" smtClean="0"/>
              <a:t>Cashiering</a:t>
            </a:r>
          </a:p>
          <a:p>
            <a:r>
              <a:rPr lang="en-US" sz="1600" dirty="0" smtClean="0"/>
              <a:t>Fixed Assets</a:t>
            </a:r>
          </a:p>
          <a:p>
            <a:r>
              <a:rPr lang="en-US" sz="1600" dirty="0" smtClean="0"/>
              <a:t>Projects Grants/Capital Projects</a:t>
            </a:r>
          </a:p>
          <a:p>
            <a:r>
              <a:rPr lang="en-US" sz="1600" dirty="0" smtClean="0"/>
              <a:t>Contracts</a:t>
            </a:r>
          </a:p>
          <a:p>
            <a:r>
              <a:rPr lang="en-US" sz="1600" dirty="0" smtClean="0"/>
              <a:t>Grants</a:t>
            </a:r>
          </a:p>
          <a:p>
            <a:r>
              <a:rPr lang="en-US" sz="1600" dirty="0" smtClean="0"/>
              <a:t>Supplier Contracts</a:t>
            </a:r>
          </a:p>
          <a:p>
            <a:r>
              <a:rPr lang="en-US" sz="1600" dirty="0" smtClean="0"/>
              <a:t>Trust Funds</a:t>
            </a:r>
            <a:endParaRPr lang="en-US" sz="1600" dirty="0"/>
          </a:p>
        </p:txBody>
      </p:sp>
    </p:spTree>
    <p:extLst>
      <p:ext uri="{BB962C8B-B14F-4D97-AF65-F5344CB8AC3E}">
        <p14:creationId xmlns:p14="http://schemas.microsoft.com/office/powerpoint/2010/main" val="2605362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smtClean="0"/>
              <a:t>Organizational Structure</a:t>
            </a:r>
            <a:endParaRPr lang="en-US" dirty="0"/>
          </a:p>
        </p:txBody>
      </p:sp>
      <p:sp>
        <p:nvSpPr>
          <p:cNvPr id="11" name="Text Placeholder 10"/>
          <p:cNvSpPr>
            <a:spLocks noGrp="1"/>
          </p:cNvSpPr>
          <p:nvPr>
            <p:ph type="body" idx="1"/>
          </p:nvPr>
        </p:nvSpPr>
        <p:spPr>
          <a:xfrm>
            <a:off x="151130" y="1219201"/>
            <a:ext cx="8383270" cy="457199"/>
          </a:xfrm>
        </p:spPr>
        <p:txBody>
          <a:bodyPr/>
          <a:lstStyle/>
          <a:p>
            <a:r>
              <a:rPr lang="en-US" dirty="0"/>
              <a:t>Human Capital Management </a:t>
            </a:r>
            <a:r>
              <a:rPr lang="en-US" dirty="0" smtClean="0"/>
              <a:t>(</a:t>
            </a:r>
            <a:r>
              <a:rPr lang="en-US" dirty="0"/>
              <a:t>HCM</a:t>
            </a:r>
            <a:r>
              <a:rPr lang="en-US" dirty="0" smtClean="0"/>
              <a:t>)</a:t>
            </a:r>
            <a:endParaRPr lang="en-US" dirty="0"/>
          </a:p>
        </p:txBody>
      </p:sp>
      <p:sp>
        <p:nvSpPr>
          <p:cNvPr id="12" name="Content Placeholder 11"/>
          <p:cNvSpPr>
            <a:spLocks noGrp="1"/>
          </p:cNvSpPr>
          <p:nvPr>
            <p:ph sz="half" idx="2"/>
          </p:nvPr>
        </p:nvSpPr>
        <p:spPr>
          <a:xfrm>
            <a:off x="228600" y="1676400"/>
            <a:ext cx="8566150" cy="4419600"/>
          </a:xfrm>
        </p:spPr>
        <p:txBody>
          <a:bodyPr/>
          <a:lstStyle/>
          <a:p>
            <a:r>
              <a:rPr lang="en-US" sz="1800" b="1" dirty="0"/>
              <a:t>HR Core </a:t>
            </a:r>
            <a:r>
              <a:rPr lang="en-US" sz="1800" dirty="0"/>
              <a:t>- Provides the foundation for your human resource management system</a:t>
            </a:r>
          </a:p>
          <a:p>
            <a:pPr marL="0" indent="0">
              <a:buNone/>
            </a:pPr>
            <a:endParaRPr lang="en-US" sz="1800" dirty="0"/>
          </a:p>
          <a:p>
            <a:r>
              <a:rPr lang="en-US" sz="1800" b="1" dirty="0"/>
              <a:t>Recruiting/Talent and Acquisitions Management </a:t>
            </a:r>
            <a:r>
              <a:rPr lang="en-US" sz="1800" dirty="0"/>
              <a:t>- A complete, integrated system that enables organizations to effectively manage workforce acquisition across all employment categories. Whether you have a few resumes to fill hard-to-find positions or you have plenty of resumes but top candidates are scarce, Talent Acquisition Manager is ideally suited to meet your needs in any type of hiring conditions. Streams of applicants can be screened, interviewed, and hired quickly and efficiently.</a:t>
            </a:r>
          </a:p>
          <a:p>
            <a:endParaRPr lang="en-US" sz="1800" dirty="0"/>
          </a:p>
          <a:p>
            <a:r>
              <a:rPr lang="en-US" sz="1800" b="1" dirty="0"/>
              <a:t>Payroll</a:t>
            </a:r>
            <a:r>
              <a:rPr lang="en-US" sz="1800" dirty="0"/>
              <a:t> - Payroll for North America provides the tools to calculate earnings, taxes, and deductions efficiently; maintain balances; and report payroll data while minimizing the burden on IT managers and payroll staff</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fld id="{36E1A458-F34A-4426-820C-5767D69C6D10}" type="slidenum">
              <a:rPr lang="en-US" smtClean="0"/>
              <a:pPr/>
              <a:t>23</a:t>
            </a:fld>
            <a:endParaRPr lang="en-US"/>
          </a:p>
        </p:txBody>
      </p:sp>
      <p:sp>
        <p:nvSpPr>
          <p:cNvPr id="5" name="AutoShape 4" descr="Foundation Decision and BPA Pyramid.jpg"/>
          <p:cNvSpPr>
            <a:spLocks noChangeAspect="1" noChangeArrowheads="1"/>
          </p:cNvSpPr>
          <p:nvPr/>
        </p:nvSpPr>
        <p:spPr bwMode="auto">
          <a:xfrm>
            <a:off x="-31750" y="-136525"/>
            <a:ext cx="5943600" cy="498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98601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Organizational Structure</a:t>
            </a:r>
          </a:p>
        </p:txBody>
      </p:sp>
      <p:sp>
        <p:nvSpPr>
          <p:cNvPr id="7" name="Slide Number Placeholder 6"/>
          <p:cNvSpPr>
            <a:spLocks noGrp="1"/>
          </p:cNvSpPr>
          <p:nvPr>
            <p:ph type="sldNum" sz="quarter" idx="12"/>
          </p:nvPr>
        </p:nvSpPr>
        <p:spPr/>
        <p:txBody>
          <a:bodyPr/>
          <a:lstStyle/>
          <a:p>
            <a:pPr>
              <a:defRPr/>
            </a:pPr>
            <a:fld id="{B5A30A3F-D766-4655-A933-C6011784A22A}" type="slidenum">
              <a:rPr lang="en-US" smtClean="0"/>
              <a:pPr>
                <a:defRPr/>
              </a:pPr>
              <a:t>24</a:t>
            </a:fld>
            <a:endParaRPr lang="en-US"/>
          </a:p>
        </p:txBody>
      </p:sp>
      <p:sp>
        <p:nvSpPr>
          <p:cNvPr id="10" name="Text Placeholder 10"/>
          <p:cNvSpPr>
            <a:spLocks noGrp="1"/>
          </p:cNvSpPr>
          <p:nvPr>
            <p:ph type="body" idx="1"/>
          </p:nvPr>
        </p:nvSpPr>
        <p:spPr>
          <a:xfrm>
            <a:off x="457200" y="1219200"/>
            <a:ext cx="8077200" cy="498475"/>
          </a:xfrm>
        </p:spPr>
        <p:txBody>
          <a:bodyPr/>
          <a:lstStyle/>
          <a:p>
            <a:r>
              <a:rPr lang="en-US" dirty="0"/>
              <a:t>Human Capital Management </a:t>
            </a:r>
            <a:r>
              <a:rPr lang="en-US" dirty="0" smtClean="0"/>
              <a:t>(</a:t>
            </a:r>
            <a:r>
              <a:rPr lang="en-US" dirty="0"/>
              <a:t>HCM</a:t>
            </a:r>
            <a:r>
              <a:rPr lang="en-US" dirty="0" smtClean="0"/>
              <a:t>)</a:t>
            </a:r>
            <a:endParaRPr lang="en-US" dirty="0"/>
          </a:p>
        </p:txBody>
      </p:sp>
      <p:sp>
        <p:nvSpPr>
          <p:cNvPr id="11" name="Content Placeholder 11"/>
          <p:cNvSpPr>
            <a:spLocks noGrp="1"/>
          </p:cNvSpPr>
          <p:nvPr>
            <p:ph sz="half" idx="2"/>
          </p:nvPr>
        </p:nvSpPr>
        <p:spPr>
          <a:xfrm>
            <a:off x="457200" y="1752600"/>
            <a:ext cx="7848600" cy="4419600"/>
          </a:xfrm>
        </p:spPr>
        <p:txBody>
          <a:bodyPr/>
          <a:lstStyle/>
          <a:p>
            <a:r>
              <a:rPr lang="en-US" sz="1800" b="1" dirty="0" smtClean="0"/>
              <a:t>Time and Attendance (Absence Management) </a:t>
            </a:r>
            <a:r>
              <a:rPr lang="en-US" sz="1800" dirty="0" smtClean="0"/>
              <a:t>– </a:t>
            </a:r>
          </a:p>
          <a:p>
            <a:pPr lvl="1"/>
            <a:r>
              <a:rPr lang="en-US" sz="1800" dirty="0"/>
              <a:t>Absence Management enables organizations to automate the processes for planning and compensating paid time off for their workforce.  It combines employee and manager capabilities and tracks all absences in a single application. </a:t>
            </a:r>
          </a:p>
          <a:p>
            <a:pPr lvl="1"/>
            <a:r>
              <a:rPr lang="en-US" sz="1800" dirty="0"/>
              <a:t>Time and Labor facilitates the management, planning, reporting, and approving of time, and calendar and schedule creation and usage, from one global web-based application</a:t>
            </a:r>
            <a:r>
              <a:rPr lang="en-US" sz="1800" dirty="0" smtClean="0"/>
              <a:t>.</a:t>
            </a:r>
          </a:p>
          <a:p>
            <a:pPr marL="0" indent="0">
              <a:buNone/>
            </a:pPr>
            <a:endParaRPr lang="en-US" sz="1800" dirty="0" smtClean="0"/>
          </a:p>
          <a:p>
            <a:r>
              <a:rPr lang="en-US" sz="1800" b="1" dirty="0" smtClean="0"/>
              <a:t>Benefits</a:t>
            </a:r>
            <a:r>
              <a:rPr lang="en-US" sz="1800" dirty="0" smtClean="0"/>
              <a:t> - </a:t>
            </a:r>
            <a:r>
              <a:rPr lang="en-US" sz="1800" dirty="0"/>
              <a:t>When you implement PeopleSoft Benefits Administration, your first area of focus will be your benefit information. Using PeopleSoft terminology, benefit information includes programs, plan types, plans, rates, and calculation rules. All of this information is defined within the Manage Base Benefits business process in PeopleSoft Human Resources (HR).</a:t>
            </a:r>
          </a:p>
        </p:txBody>
      </p:sp>
    </p:spTree>
    <p:extLst>
      <p:ext uri="{BB962C8B-B14F-4D97-AF65-F5344CB8AC3E}">
        <p14:creationId xmlns:p14="http://schemas.microsoft.com/office/powerpoint/2010/main" val="27338564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Organizational Structure – HCM</a:t>
            </a:r>
            <a:endParaRPr lang="en-US" dirty="0"/>
          </a:p>
        </p:txBody>
      </p:sp>
      <p:sp>
        <p:nvSpPr>
          <p:cNvPr id="7" name="Slide Number Placeholder 6"/>
          <p:cNvSpPr>
            <a:spLocks noGrp="1"/>
          </p:cNvSpPr>
          <p:nvPr>
            <p:ph type="sldNum" sz="quarter" idx="12"/>
          </p:nvPr>
        </p:nvSpPr>
        <p:spPr/>
        <p:txBody>
          <a:bodyPr/>
          <a:lstStyle/>
          <a:p>
            <a:pPr>
              <a:defRPr/>
            </a:pPr>
            <a:fld id="{B5A30A3F-D766-4655-A933-C6011784A22A}" type="slidenum">
              <a:rPr lang="en-US" smtClean="0"/>
              <a:pPr>
                <a:defRPr/>
              </a:pPr>
              <a:t>25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9067800" cy="5105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84074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Organizational Structure – HCM</a:t>
            </a:r>
            <a:endParaRPr lang="en-US" dirty="0"/>
          </a:p>
        </p:txBody>
      </p:sp>
      <p:sp>
        <p:nvSpPr>
          <p:cNvPr id="7" name="Slide Number Placeholder 6"/>
          <p:cNvSpPr>
            <a:spLocks noGrp="1"/>
          </p:cNvSpPr>
          <p:nvPr>
            <p:ph type="sldNum" sz="quarter" idx="12"/>
          </p:nvPr>
        </p:nvSpPr>
        <p:spPr/>
        <p:txBody>
          <a:bodyPr/>
          <a:lstStyle/>
          <a:p>
            <a:pPr>
              <a:defRPr/>
            </a:pPr>
            <a:fld id="{B5A30A3F-D766-4655-A933-C6011784A22A}" type="slidenum">
              <a:rPr lang="en-US" smtClean="0"/>
              <a:pPr>
                <a:defRPr/>
              </a:pPr>
              <a:t>26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1"/>
            <a:ext cx="8991599"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160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Organizational Structure – HCM</a:t>
            </a:r>
            <a:endParaRPr lang="en-US" dirty="0"/>
          </a:p>
        </p:txBody>
      </p:sp>
      <p:sp>
        <p:nvSpPr>
          <p:cNvPr id="7" name="Slide Number Placeholder 6"/>
          <p:cNvSpPr>
            <a:spLocks noGrp="1"/>
          </p:cNvSpPr>
          <p:nvPr>
            <p:ph type="sldNum" sz="quarter" idx="12"/>
          </p:nvPr>
        </p:nvSpPr>
        <p:spPr/>
        <p:txBody>
          <a:bodyPr/>
          <a:lstStyle/>
          <a:p>
            <a:pPr>
              <a:defRPr/>
            </a:pPr>
            <a:fld id="{B5A30A3F-D766-4655-A933-C6011784A22A}" type="slidenum">
              <a:rPr lang="en-US" smtClean="0"/>
              <a:pPr>
                <a:defRPr/>
              </a:pPr>
              <a:t>27</a:t>
            </a:fld>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787" y="1143000"/>
            <a:ext cx="771525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7262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smtClean="0"/>
              <a:t>Organizational Structure</a:t>
            </a:r>
            <a:endParaRPr lang="en-US" dirty="0"/>
          </a:p>
        </p:txBody>
      </p:sp>
      <p:sp>
        <p:nvSpPr>
          <p:cNvPr id="11" name="Text Placeholder 10"/>
          <p:cNvSpPr>
            <a:spLocks noGrp="1"/>
          </p:cNvSpPr>
          <p:nvPr>
            <p:ph type="body" idx="1"/>
          </p:nvPr>
        </p:nvSpPr>
        <p:spPr>
          <a:xfrm>
            <a:off x="151130" y="1219201"/>
            <a:ext cx="8383270" cy="457199"/>
          </a:xfrm>
        </p:spPr>
        <p:txBody>
          <a:bodyPr/>
          <a:lstStyle/>
          <a:p>
            <a:r>
              <a:rPr lang="en-US" dirty="0" smtClean="0"/>
              <a:t>Campus </a:t>
            </a:r>
            <a:r>
              <a:rPr lang="en-US" dirty="0"/>
              <a:t>Solutions </a:t>
            </a:r>
            <a:r>
              <a:rPr lang="en-US" dirty="0" smtClean="0"/>
              <a:t>(</a:t>
            </a:r>
            <a:r>
              <a:rPr lang="en-US" dirty="0"/>
              <a:t>CS</a:t>
            </a:r>
            <a:r>
              <a:rPr lang="en-US" dirty="0" smtClean="0"/>
              <a:t>)</a:t>
            </a:r>
            <a:endParaRPr lang="en-US" dirty="0"/>
          </a:p>
        </p:txBody>
      </p:sp>
      <p:sp>
        <p:nvSpPr>
          <p:cNvPr id="4" name="Slide Number Placeholder 3"/>
          <p:cNvSpPr>
            <a:spLocks noGrp="1"/>
          </p:cNvSpPr>
          <p:nvPr>
            <p:ph type="sldNum" sz="quarter" idx="12"/>
          </p:nvPr>
        </p:nvSpPr>
        <p:spPr/>
        <p:txBody>
          <a:bodyPr/>
          <a:lstStyle/>
          <a:p>
            <a:fld id="{36E1A458-F34A-4426-820C-5767D69C6D10}" type="slidenum">
              <a:rPr lang="en-US" smtClean="0"/>
              <a:pPr/>
              <a:t>28</a:t>
            </a:fld>
            <a:endParaRPr lang="en-US"/>
          </a:p>
        </p:txBody>
      </p:sp>
      <p:sp>
        <p:nvSpPr>
          <p:cNvPr id="5" name="AutoShape 4" descr="Foundation Decision and BPA Pyramid.jpg"/>
          <p:cNvSpPr>
            <a:spLocks noChangeAspect="1" noChangeArrowheads="1"/>
          </p:cNvSpPr>
          <p:nvPr/>
        </p:nvSpPr>
        <p:spPr bwMode="auto">
          <a:xfrm>
            <a:off x="-31750" y="-136525"/>
            <a:ext cx="5943600" cy="498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11"/>
          <p:cNvSpPr>
            <a:spLocks noGrp="1"/>
          </p:cNvSpPr>
          <p:nvPr>
            <p:ph sz="half" idx="2"/>
          </p:nvPr>
        </p:nvSpPr>
        <p:spPr>
          <a:xfrm>
            <a:off x="228600" y="1676400"/>
            <a:ext cx="8839200" cy="5029200"/>
          </a:xfrm>
        </p:spPr>
        <p:txBody>
          <a:bodyPr/>
          <a:lstStyle/>
          <a:p>
            <a:r>
              <a:rPr lang="en-US" sz="1800" b="1" dirty="0"/>
              <a:t>Recruiting and Admissions </a:t>
            </a:r>
            <a:r>
              <a:rPr lang="en-US" sz="1800" dirty="0"/>
              <a:t>- Enables the institution to plan, manage and track its admissions and recruiting activities. Provides the capability to tailor the admissions process according to the requirements and practices of the institution. It also enables you to set enrollment targets , track progress toward recruiting efforts, and analyze admissions decisions and patterns.</a:t>
            </a:r>
          </a:p>
          <a:p>
            <a:pPr marL="0" indent="0">
              <a:buNone/>
            </a:pPr>
            <a:endParaRPr lang="en-US" sz="1000" dirty="0"/>
          </a:p>
          <a:p>
            <a:r>
              <a:rPr lang="en-US" sz="1800" b="1" dirty="0"/>
              <a:t>Student Records </a:t>
            </a:r>
            <a:r>
              <a:rPr lang="en-US" sz="1800" dirty="0"/>
              <a:t>- Enter, track, and process student academic and institution curriculum information; activate, enroll, grade, evaluate, and graduate students; create and maintain the course catalog and schedule of </a:t>
            </a:r>
            <a:r>
              <a:rPr lang="en-US" sz="1800" dirty="0" smtClean="0"/>
              <a:t>classes.</a:t>
            </a:r>
          </a:p>
          <a:p>
            <a:endParaRPr lang="en-US" sz="1000" dirty="0"/>
          </a:p>
          <a:p>
            <a:r>
              <a:rPr lang="en-US" sz="1800" b="1" dirty="0"/>
              <a:t>Academic Advisement </a:t>
            </a:r>
            <a:r>
              <a:rPr lang="en-US" sz="1800" dirty="0"/>
              <a:t>- Provides the campus wide ability to define and track graduation requirements, configure Advisement reports, evaluate student degree progress, configure reports based on student degree progress, and convey requirements, policies, and procedures by analyzing the configuration of advisement rules and the student record.</a:t>
            </a:r>
          </a:p>
        </p:txBody>
      </p:sp>
    </p:spTree>
    <p:extLst>
      <p:ext uri="{BB962C8B-B14F-4D97-AF65-F5344CB8AC3E}">
        <p14:creationId xmlns:p14="http://schemas.microsoft.com/office/powerpoint/2010/main" val="902741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smtClean="0"/>
              <a:t>Organizational Structure</a:t>
            </a:r>
            <a:endParaRPr lang="en-US" dirty="0"/>
          </a:p>
        </p:txBody>
      </p:sp>
      <p:sp>
        <p:nvSpPr>
          <p:cNvPr id="11" name="Text Placeholder 10"/>
          <p:cNvSpPr>
            <a:spLocks noGrp="1"/>
          </p:cNvSpPr>
          <p:nvPr>
            <p:ph type="body" idx="1"/>
          </p:nvPr>
        </p:nvSpPr>
        <p:spPr>
          <a:xfrm>
            <a:off x="151130" y="1219201"/>
            <a:ext cx="8383270" cy="457199"/>
          </a:xfrm>
        </p:spPr>
        <p:txBody>
          <a:bodyPr/>
          <a:lstStyle/>
          <a:p>
            <a:r>
              <a:rPr lang="en-US" dirty="0" smtClean="0"/>
              <a:t>Campus </a:t>
            </a:r>
            <a:r>
              <a:rPr lang="en-US" dirty="0"/>
              <a:t>Solutions </a:t>
            </a:r>
            <a:r>
              <a:rPr lang="en-US" dirty="0" smtClean="0"/>
              <a:t>(</a:t>
            </a:r>
            <a:r>
              <a:rPr lang="en-US" dirty="0"/>
              <a:t>CS</a:t>
            </a:r>
            <a:r>
              <a:rPr lang="en-US" dirty="0" smtClean="0"/>
              <a:t>)</a:t>
            </a:r>
            <a:endParaRPr lang="en-US" dirty="0"/>
          </a:p>
        </p:txBody>
      </p:sp>
      <p:sp>
        <p:nvSpPr>
          <p:cNvPr id="4" name="Slide Number Placeholder 3"/>
          <p:cNvSpPr>
            <a:spLocks noGrp="1"/>
          </p:cNvSpPr>
          <p:nvPr>
            <p:ph type="sldNum" sz="quarter" idx="12"/>
          </p:nvPr>
        </p:nvSpPr>
        <p:spPr/>
        <p:txBody>
          <a:bodyPr/>
          <a:lstStyle/>
          <a:p>
            <a:fld id="{36E1A458-F34A-4426-820C-5767D69C6D10}" type="slidenum">
              <a:rPr lang="en-US" smtClean="0"/>
              <a:pPr/>
              <a:t>29</a:t>
            </a:fld>
            <a:endParaRPr lang="en-US"/>
          </a:p>
        </p:txBody>
      </p:sp>
      <p:sp>
        <p:nvSpPr>
          <p:cNvPr id="5" name="AutoShape 4" descr="Foundation Decision and BPA Pyramid.jpg"/>
          <p:cNvSpPr>
            <a:spLocks noChangeAspect="1" noChangeArrowheads="1"/>
          </p:cNvSpPr>
          <p:nvPr/>
        </p:nvSpPr>
        <p:spPr bwMode="auto">
          <a:xfrm>
            <a:off x="-31750" y="-136525"/>
            <a:ext cx="5943600" cy="498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11"/>
          <p:cNvSpPr>
            <a:spLocks noGrp="1"/>
          </p:cNvSpPr>
          <p:nvPr>
            <p:ph sz="half" idx="2"/>
          </p:nvPr>
        </p:nvSpPr>
        <p:spPr>
          <a:xfrm>
            <a:off x="228600" y="1676400"/>
            <a:ext cx="8839200" cy="5029200"/>
          </a:xfrm>
        </p:spPr>
        <p:txBody>
          <a:bodyPr/>
          <a:lstStyle/>
          <a:p>
            <a:r>
              <a:rPr lang="en-US" sz="1800" b="1" dirty="0"/>
              <a:t>Student Financials </a:t>
            </a:r>
            <a:r>
              <a:rPr lang="en-US" sz="1800" dirty="0"/>
              <a:t>- Enables the campus to manage and calculate student financial information. It provides functionality for billing and refunding student, as well as collecting past due balances. It provides functionality to set up payment plans for students. It also allows students to make payment online as well as through Cashiering.</a:t>
            </a:r>
          </a:p>
          <a:p>
            <a:pPr marL="0" indent="0">
              <a:buNone/>
            </a:pPr>
            <a:endParaRPr lang="en-US" sz="1000" dirty="0"/>
          </a:p>
          <a:p>
            <a:r>
              <a:rPr lang="en-US" sz="1800" b="1" dirty="0"/>
              <a:t>Financial Aid </a:t>
            </a:r>
            <a:r>
              <a:rPr lang="en-US" sz="1800" dirty="0"/>
              <a:t>- Support all awarding and disbursing functions. It will replace the existing FAM system and support all the regulatory release updates (4 Oracle Bundles each year). Financial Aid draws heavily on the other CS modules for data and coordination. There will also be an interface with HCM to support work-study students’ employment and earnings.</a:t>
            </a:r>
          </a:p>
        </p:txBody>
      </p:sp>
    </p:spTree>
    <p:extLst>
      <p:ext uri="{BB962C8B-B14F-4D97-AF65-F5344CB8AC3E}">
        <p14:creationId xmlns:p14="http://schemas.microsoft.com/office/powerpoint/2010/main" val="990279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00599"/>
          </a:xfrm>
        </p:spPr>
        <p:txBody>
          <a:bodyPr/>
          <a:lstStyle/>
          <a:p>
            <a:r>
              <a:rPr lang="en-US" sz="2800" dirty="0" smtClean="0"/>
              <a:t>WACTC is implementing 3 pillars</a:t>
            </a:r>
          </a:p>
          <a:p>
            <a:pPr lvl="1"/>
            <a:r>
              <a:rPr lang="en-US" dirty="0" smtClean="0"/>
              <a:t>Human Capital  Management (HCM)</a:t>
            </a:r>
          </a:p>
          <a:p>
            <a:pPr lvl="1"/>
            <a:r>
              <a:rPr lang="en-US" dirty="0" smtClean="0"/>
              <a:t>Campus Solutions (CS)</a:t>
            </a:r>
          </a:p>
          <a:p>
            <a:pPr lvl="1"/>
            <a:r>
              <a:rPr lang="en-US" dirty="0" smtClean="0"/>
              <a:t>Finance (FSCM)</a:t>
            </a:r>
          </a:p>
          <a:p>
            <a:r>
              <a:rPr lang="en-US" sz="2800" dirty="0" smtClean="0"/>
              <a:t>Key data allows information to be shared among pillars</a:t>
            </a:r>
          </a:p>
          <a:p>
            <a:r>
              <a:rPr lang="en-US" sz="2800" dirty="0" smtClean="0"/>
              <a:t>At the highest level, a global structure will be designed to work across all colleges</a:t>
            </a:r>
          </a:p>
          <a:p>
            <a:r>
              <a:rPr lang="en-US" sz="2800" dirty="0" smtClean="0"/>
              <a:t>In addition, </a:t>
            </a:r>
            <a:r>
              <a:rPr lang="en-US" sz="2800" dirty="0"/>
              <a:t>s</a:t>
            </a:r>
            <a:r>
              <a:rPr lang="en-US" sz="2800" dirty="0" smtClean="0"/>
              <a:t>ecurity structure will also be standardized across all colleges</a:t>
            </a:r>
          </a:p>
          <a:p>
            <a:endParaRPr lang="en-US" sz="2800"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Global Design</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3</a:t>
            </a:fld>
            <a:endParaRPr lang="en-US"/>
          </a:p>
        </p:txBody>
      </p:sp>
    </p:spTree>
    <p:extLst>
      <p:ext uri="{BB962C8B-B14F-4D97-AF65-F5344CB8AC3E}">
        <p14:creationId xmlns:p14="http://schemas.microsoft.com/office/powerpoint/2010/main" val="2073454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
            <a:ext cx="8534400" cy="594360"/>
          </a:xfrm>
        </p:spPr>
        <p:txBody>
          <a:bodyPr/>
          <a:lstStyle/>
          <a:p>
            <a:pPr algn="l"/>
            <a:r>
              <a:rPr lang="en-US" dirty="0" smtClean="0"/>
              <a:t>Organizational Structure – CS</a:t>
            </a:r>
            <a:endParaRPr lang="en-US" dirty="0"/>
          </a:p>
        </p:txBody>
      </p:sp>
      <p:sp>
        <p:nvSpPr>
          <p:cNvPr id="7" name="Slide Number Placeholder 6"/>
          <p:cNvSpPr>
            <a:spLocks noGrp="1"/>
          </p:cNvSpPr>
          <p:nvPr>
            <p:ph type="sldNum" sz="quarter" idx="12"/>
          </p:nvPr>
        </p:nvSpPr>
        <p:spPr/>
        <p:txBody>
          <a:bodyPr/>
          <a:lstStyle/>
          <a:p>
            <a:pPr>
              <a:defRPr/>
            </a:pPr>
            <a:fld id="{B5A30A3F-D766-4655-A933-C6011784A22A}" type="slidenum">
              <a:rPr lang="en-US" smtClean="0"/>
              <a:pPr>
                <a:defRPr/>
              </a:pPr>
              <a:t>30</a:t>
            </a:fld>
            <a:endParaRPr lang="en-US"/>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7005"/>
            <a:ext cx="9144000" cy="5121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4188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a:t>Organizational Structure</a:t>
            </a:r>
          </a:p>
        </p:txBody>
      </p:sp>
      <p:sp>
        <p:nvSpPr>
          <p:cNvPr id="11" name="Text Placeholder 10"/>
          <p:cNvSpPr>
            <a:spLocks noGrp="1"/>
          </p:cNvSpPr>
          <p:nvPr>
            <p:ph type="body" idx="1"/>
          </p:nvPr>
        </p:nvSpPr>
        <p:spPr>
          <a:xfrm>
            <a:off x="151130" y="1219201"/>
            <a:ext cx="8383270" cy="457199"/>
          </a:xfrm>
        </p:spPr>
        <p:txBody>
          <a:bodyPr/>
          <a:lstStyle/>
          <a:p>
            <a:r>
              <a:rPr lang="en-US" dirty="0"/>
              <a:t>Financial Management (</a:t>
            </a:r>
            <a:r>
              <a:rPr lang="en-US" dirty="0" smtClean="0"/>
              <a:t>FSCM)</a:t>
            </a:r>
            <a:endParaRPr lang="en-US" dirty="0"/>
          </a:p>
        </p:txBody>
      </p:sp>
      <p:sp>
        <p:nvSpPr>
          <p:cNvPr id="4" name="Slide Number Placeholder 3"/>
          <p:cNvSpPr>
            <a:spLocks noGrp="1"/>
          </p:cNvSpPr>
          <p:nvPr>
            <p:ph type="sldNum" sz="quarter" idx="12"/>
          </p:nvPr>
        </p:nvSpPr>
        <p:spPr/>
        <p:txBody>
          <a:bodyPr/>
          <a:lstStyle/>
          <a:p>
            <a:fld id="{36E1A458-F34A-4426-820C-5767D69C6D10}" type="slidenum">
              <a:rPr lang="en-US" smtClean="0"/>
              <a:pPr/>
              <a:t>31</a:t>
            </a:fld>
            <a:endParaRPr lang="en-US"/>
          </a:p>
        </p:txBody>
      </p:sp>
      <p:sp>
        <p:nvSpPr>
          <p:cNvPr id="5" name="AutoShape 4" descr="Foundation Decision and BPA Pyramid.jpg"/>
          <p:cNvSpPr>
            <a:spLocks noChangeAspect="1" noChangeArrowheads="1"/>
          </p:cNvSpPr>
          <p:nvPr/>
        </p:nvSpPr>
        <p:spPr bwMode="auto">
          <a:xfrm>
            <a:off x="-31750" y="-136525"/>
            <a:ext cx="5943600" cy="498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Content Placeholder 11"/>
          <p:cNvSpPr>
            <a:spLocks noGrp="1"/>
          </p:cNvSpPr>
          <p:nvPr>
            <p:ph sz="half" idx="2"/>
          </p:nvPr>
        </p:nvSpPr>
        <p:spPr>
          <a:xfrm>
            <a:off x="228600" y="1676400"/>
            <a:ext cx="8566150" cy="4419600"/>
          </a:xfrm>
        </p:spPr>
        <p:txBody>
          <a:bodyPr/>
          <a:lstStyle/>
          <a:p>
            <a:r>
              <a:rPr lang="en-US" dirty="0"/>
              <a:t>General </a:t>
            </a:r>
            <a:r>
              <a:rPr lang="en-US" dirty="0" smtClean="0"/>
              <a:t>Ledger  </a:t>
            </a:r>
            <a:endParaRPr lang="en-US" dirty="0"/>
          </a:p>
          <a:p>
            <a:r>
              <a:rPr lang="en-US" dirty="0"/>
              <a:t>Accounts </a:t>
            </a:r>
            <a:r>
              <a:rPr lang="en-US" dirty="0" smtClean="0"/>
              <a:t>Payable </a:t>
            </a:r>
            <a:endParaRPr lang="en-US" dirty="0"/>
          </a:p>
          <a:p>
            <a:r>
              <a:rPr lang="en-US" dirty="0"/>
              <a:t>Accounts </a:t>
            </a:r>
            <a:r>
              <a:rPr lang="en-US" dirty="0" smtClean="0"/>
              <a:t>Receivable/Billing</a:t>
            </a:r>
            <a:endParaRPr lang="en-US" dirty="0"/>
          </a:p>
          <a:p>
            <a:r>
              <a:rPr lang="en-US" dirty="0"/>
              <a:t>Strategic </a:t>
            </a:r>
            <a:r>
              <a:rPr lang="en-US" dirty="0" smtClean="0"/>
              <a:t>Sourcing </a:t>
            </a:r>
            <a:endParaRPr lang="en-US" dirty="0"/>
          </a:p>
          <a:p>
            <a:r>
              <a:rPr lang="en-US" dirty="0" smtClean="0"/>
              <a:t>Budgeting</a:t>
            </a:r>
            <a:endParaRPr lang="en-US" dirty="0"/>
          </a:p>
          <a:p>
            <a:r>
              <a:rPr lang="en-US" dirty="0" smtClean="0"/>
              <a:t>Purchasing</a:t>
            </a:r>
            <a:endParaRPr lang="en-US" dirty="0"/>
          </a:p>
          <a:p>
            <a:r>
              <a:rPr lang="en-US" dirty="0"/>
              <a:t>Cash Mgmt./</a:t>
            </a:r>
            <a:r>
              <a:rPr lang="en-US" dirty="0" smtClean="0"/>
              <a:t>Expense/Treasury</a:t>
            </a:r>
            <a:endParaRPr lang="en-US" dirty="0"/>
          </a:p>
          <a:p>
            <a:r>
              <a:rPr lang="en-US" dirty="0" smtClean="0"/>
              <a:t>Cashiering</a:t>
            </a:r>
            <a:endParaRPr lang="en-US" dirty="0"/>
          </a:p>
        </p:txBody>
      </p:sp>
    </p:spTree>
    <p:extLst>
      <p:ext uri="{BB962C8B-B14F-4D97-AF65-F5344CB8AC3E}">
        <p14:creationId xmlns:p14="http://schemas.microsoft.com/office/powerpoint/2010/main" val="2746108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a:t>Organizational Structure</a:t>
            </a:r>
          </a:p>
        </p:txBody>
      </p:sp>
      <p:sp>
        <p:nvSpPr>
          <p:cNvPr id="11" name="Text Placeholder 10"/>
          <p:cNvSpPr>
            <a:spLocks noGrp="1"/>
          </p:cNvSpPr>
          <p:nvPr>
            <p:ph type="body" idx="1"/>
          </p:nvPr>
        </p:nvSpPr>
        <p:spPr>
          <a:xfrm>
            <a:off x="151130" y="1219201"/>
            <a:ext cx="8383270" cy="457199"/>
          </a:xfrm>
        </p:spPr>
        <p:txBody>
          <a:bodyPr/>
          <a:lstStyle/>
          <a:p>
            <a:r>
              <a:rPr lang="en-US" dirty="0"/>
              <a:t>Financial Management (</a:t>
            </a:r>
            <a:r>
              <a:rPr lang="en-US" dirty="0" smtClean="0"/>
              <a:t>FSCM)</a:t>
            </a:r>
            <a:endParaRPr lang="en-US" dirty="0"/>
          </a:p>
        </p:txBody>
      </p:sp>
      <p:sp>
        <p:nvSpPr>
          <p:cNvPr id="4" name="Slide Number Placeholder 3"/>
          <p:cNvSpPr>
            <a:spLocks noGrp="1"/>
          </p:cNvSpPr>
          <p:nvPr>
            <p:ph type="sldNum" sz="quarter" idx="12"/>
          </p:nvPr>
        </p:nvSpPr>
        <p:spPr/>
        <p:txBody>
          <a:bodyPr/>
          <a:lstStyle/>
          <a:p>
            <a:fld id="{36E1A458-F34A-4426-820C-5767D69C6D10}" type="slidenum">
              <a:rPr lang="en-US" smtClean="0"/>
              <a:pPr/>
              <a:t>32</a:t>
            </a:fld>
            <a:endParaRPr lang="en-US"/>
          </a:p>
        </p:txBody>
      </p:sp>
      <p:sp>
        <p:nvSpPr>
          <p:cNvPr id="5" name="AutoShape 4" descr="Foundation Decision and BPA Pyramid.jpg"/>
          <p:cNvSpPr>
            <a:spLocks noChangeAspect="1" noChangeArrowheads="1"/>
          </p:cNvSpPr>
          <p:nvPr/>
        </p:nvSpPr>
        <p:spPr bwMode="auto">
          <a:xfrm>
            <a:off x="-31750" y="-136525"/>
            <a:ext cx="5943600" cy="49815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11"/>
          <p:cNvSpPr>
            <a:spLocks noGrp="1"/>
          </p:cNvSpPr>
          <p:nvPr>
            <p:ph sz="half" idx="2"/>
          </p:nvPr>
        </p:nvSpPr>
        <p:spPr>
          <a:xfrm>
            <a:off x="228600" y="1676400"/>
            <a:ext cx="8566150" cy="4419600"/>
          </a:xfrm>
        </p:spPr>
        <p:txBody>
          <a:bodyPr/>
          <a:lstStyle/>
          <a:p>
            <a:r>
              <a:rPr lang="en-US" dirty="0" smtClean="0"/>
              <a:t>Fixed Assets </a:t>
            </a:r>
            <a:endParaRPr lang="en-US" dirty="0"/>
          </a:p>
          <a:p>
            <a:r>
              <a:rPr lang="en-US" dirty="0"/>
              <a:t>Projects </a:t>
            </a:r>
            <a:r>
              <a:rPr lang="en-US" dirty="0" smtClean="0"/>
              <a:t>Grants/Capital Projects </a:t>
            </a:r>
            <a:endParaRPr lang="en-US" dirty="0"/>
          </a:p>
          <a:p>
            <a:r>
              <a:rPr lang="en-US" dirty="0" smtClean="0"/>
              <a:t>Contracts </a:t>
            </a:r>
            <a:endParaRPr lang="en-US" dirty="0"/>
          </a:p>
          <a:p>
            <a:r>
              <a:rPr lang="en-US" dirty="0" smtClean="0"/>
              <a:t>Grants</a:t>
            </a:r>
            <a:endParaRPr lang="en-US" dirty="0"/>
          </a:p>
          <a:p>
            <a:r>
              <a:rPr lang="en-US" dirty="0"/>
              <a:t>Supplier </a:t>
            </a:r>
            <a:r>
              <a:rPr lang="en-US" dirty="0" smtClean="0"/>
              <a:t>Contracts </a:t>
            </a:r>
            <a:endParaRPr lang="en-US" dirty="0"/>
          </a:p>
          <a:p>
            <a:r>
              <a:rPr lang="en-US" dirty="0"/>
              <a:t>Trust </a:t>
            </a:r>
            <a:r>
              <a:rPr lang="en-US" dirty="0" smtClean="0"/>
              <a:t>Funds </a:t>
            </a:r>
            <a:endParaRPr lang="en-US" dirty="0"/>
          </a:p>
        </p:txBody>
      </p:sp>
    </p:spTree>
    <p:extLst>
      <p:ext uri="{BB962C8B-B14F-4D97-AF65-F5344CB8AC3E}">
        <p14:creationId xmlns:p14="http://schemas.microsoft.com/office/powerpoint/2010/main" val="1984745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Organizational Structure – FMS</a:t>
            </a:r>
            <a:endParaRPr lang="en-US" dirty="0"/>
          </a:p>
        </p:txBody>
      </p:sp>
      <p:sp>
        <p:nvSpPr>
          <p:cNvPr id="4" name="Content Placeholder 3"/>
          <p:cNvSpPr>
            <a:spLocks noGrp="1"/>
          </p:cNvSpPr>
          <p:nvPr>
            <p:ph sz="half" idx="2"/>
          </p:nvPr>
        </p:nvSpPr>
        <p:spPr>
          <a:xfrm>
            <a:off x="304800" y="1219200"/>
            <a:ext cx="8534400" cy="4876801"/>
          </a:xfrm>
        </p:spPr>
        <p:txBody>
          <a:bodyPr/>
          <a:lstStyle/>
          <a:p>
            <a:pPr marL="0" indent="0">
              <a:buNone/>
            </a:pPr>
            <a:endParaRPr lang="en-US" dirty="0"/>
          </a:p>
        </p:txBody>
      </p:sp>
      <p:sp>
        <p:nvSpPr>
          <p:cNvPr id="7" name="Slide Number Placeholder 6"/>
          <p:cNvSpPr>
            <a:spLocks noGrp="1"/>
          </p:cNvSpPr>
          <p:nvPr>
            <p:ph type="sldNum" sz="quarter" idx="12"/>
          </p:nvPr>
        </p:nvSpPr>
        <p:spPr/>
        <p:txBody>
          <a:bodyPr/>
          <a:lstStyle/>
          <a:p>
            <a:pPr>
              <a:defRPr/>
            </a:pPr>
            <a:fld id="{B5A30A3F-D766-4655-A933-C6011784A22A}" type="slidenum">
              <a:rPr lang="en-US" smtClean="0"/>
              <a:pPr>
                <a:defRPr/>
              </a:pPr>
              <a:t>33</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0741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Consultant\AppData\Local\Microsoft\Windows\Temporary Internet Files\Content.IE5\KLPGALNP\MP9004028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17422"/>
            <a:ext cx="5257800" cy="50128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l"/>
            <a:r>
              <a:rPr lang="en-US" dirty="0" smtClean="0"/>
              <a:t>Organizational Structure</a:t>
            </a:r>
            <a:endParaRPr lang="en-US" dirty="0"/>
          </a:p>
        </p:txBody>
      </p:sp>
      <p:sp>
        <p:nvSpPr>
          <p:cNvPr id="7" name="Slide Number Placeholder 6"/>
          <p:cNvSpPr>
            <a:spLocks noGrp="1"/>
          </p:cNvSpPr>
          <p:nvPr>
            <p:ph type="sldNum" sz="quarter" idx="12"/>
          </p:nvPr>
        </p:nvSpPr>
        <p:spPr/>
        <p:txBody>
          <a:bodyPr/>
          <a:lstStyle/>
          <a:p>
            <a:pPr>
              <a:defRPr/>
            </a:pPr>
            <a:fld id="{B5A30A3F-D766-4655-A933-C6011784A22A}" type="slidenum">
              <a:rPr lang="en-US" smtClean="0"/>
              <a:pPr>
                <a:defRPr/>
              </a:pPr>
              <a:t>34</a:t>
            </a:fld>
            <a:endParaRPr lang="en-US"/>
          </a:p>
        </p:txBody>
      </p:sp>
    </p:spTree>
    <p:extLst>
      <p:ext uri="{BB962C8B-B14F-4D97-AF65-F5344CB8AC3E}">
        <p14:creationId xmlns:p14="http://schemas.microsoft.com/office/powerpoint/2010/main" val="4212388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Afternoon Session</a:t>
            </a:r>
            <a:endParaRPr lang="en-US" dirty="0"/>
          </a:p>
        </p:txBody>
      </p:sp>
      <p:sp>
        <p:nvSpPr>
          <p:cNvPr id="4" name="Content Placeholder 3"/>
          <p:cNvSpPr>
            <a:spLocks noGrp="1"/>
          </p:cNvSpPr>
          <p:nvPr>
            <p:ph sz="half" idx="2"/>
          </p:nvPr>
        </p:nvSpPr>
        <p:spPr>
          <a:xfrm>
            <a:off x="457200" y="2174875"/>
            <a:ext cx="8153400" cy="644525"/>
          </a:xfrm>
        </p:spPr>
        <p:txBody>
          <a:bodyPr/>
          <a:lstStyle/>
          <a:p>
            <a:pPr marL="0" indent="0" algn="ctr">
              <a:buNone/>
            </a:pPr>
            <a:r>
              <a:rPr lang="en-US" sz="7200" dirty="0" smtClean="0"/>
              <a:t>Academic Structure</a:t>
            </a:r>
            <a:endParaRPr lang="en-US" sz="7200" dirty="0"/>
          </a:p>
        </p:txBody>
      </p:sp>
      <p:sp>
        <p:nvSpPr>
          <p:cNvPr id="7" name="Slide Number Placeholder 6"/>
          <p:cNvSpPr>
            <a:spLocks noGrp="1"/>
          </p:cNvSpPr>
          <p:nvPr>
            <p:ph type="sldNum" sz="quarter" idx="12"/>
          </p:nvPr>
        </p:nvSpPr>
        <p:spPr/>
        <p:txBody>
          <a:bodyPr/>
          <a:lstStyle/>
          <a:p>
            <a:pPr>
              <a:defRPr/>
            </a:pPr>
            <a:fld id="{B5A30A3F-D766-4655-A933-C6011784A22A}" type="slidenum">
              <a:rPr lang="en-US" smtClean="0"/>
              <a:pPr>
                <a:defRPr/>
              </a:pPr>
              <a:t>35</a:t>
            </a:fld>
            <a:endParaRPr lang="en-US"/>
          </a:p>
        </p:txBody>
      </p:sp>
    </p:spTree>
    <p:extLst>
      <p:ext uri="{BB962C8B-B14F-4D97-AF65-F5344CB8AC3E}">
        <p14:creationId xmlns:p14="http://schemas.microsoft.com/office/powerpoint/2010/main" val="15305479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029200"/>
          </a:xfrm>
        </p:spPr>
        <p:txBody>
          <a:bodyPr/>
          <a:lstStyle/>
          <a:p>
            <a:endParaRPr lang="en-US" sz="2800" dirty="0" smtClean="0"/>
          </a:p>
          <a:p>
            <a:r>
              <a:rPr lang="en-US" sz="2800" dirty="0" smtClean="0"/>
              <a:t>Goals of Foundations Decisions Session on Academic Structure</a:t>
            </a:r>
          </a:p>
          <a:p>
            <a:r>
              <a:rPr lang="en-US" sz="2800" dirty="0" smtClean="0"/>
              <a:t>What is meant by Academic Structure?</a:t>
            </a:r>
          </a:p>
          <a:p>
            <a:r>
              <a:rPr lang="en-US" sz="2800" dirty="0" smtClean="0"/>
              <a:t>What makes up Academic Structure?</a:t>
            </a:r>
          </a:p>
          <a:p>
            <a:r>
              <a:rPr lang="en-US" sz="2800" dirty="0" smtClean="0"/>
              <a:t>Ancillary pieces to support Academic Structure </a:t>
            </a:r>
          </a:p>
          <a:p>
            <a:r>
              <a:rPr lang="en-US" sz="2800" dirty="0" smtClean="0"/>
              <a:t>Does the global academic structure meet our requirements?</a:t>
            </a:r>
          </a:p>
          <a:p>
            <a:r>
              <a:rPr lang="en-US" sz="2800" dirty="0" smtClean="0"/>
              <a:t>Questions and Answers</a:t>
            </a:r>
          </a:p>
          <a:p>
            <a:pPr marL="0" indent="0">
              <a:buNone/>
            </a:pPr>
            <a:endParaRPr lang="en-US" dirty="0" smtClean="0"/>
          </a:p>
          <a:p>
            <a:pPr marL="0" indent="0">
              <a:buNone/>
            </a:pPr>
            <a:endParaRPr lang="en-US" dirty="0" smtClean="0"/>
          </a:p>
          <a:p>
            <a:pPr marL="0" indent="0">
              <a:buNone/>
            </a:pPr>
            <a:endParaRPr lang="en-US" dirty="0" smtClean="0"/>
          </a:p>
        </p:txBody>
      </p:sp>
      <p:sp>
        <p:nvSpPr>
          <p:cNvPr id="3" name="Title 2"/>
          <p:cNvSpPr>
            <a:spLocks noGrp="1"/>
          </p:cNvSpPr>
          <p:nvPr>
            <p:ph type="title"/>
          </p:nvPr>
        </p:nvSpPr>
        <p:spPr/>
        <p:txBody>
          <a:bodyPr/>
          <a:lstStyle/>
          <a:p>
            <a:r>
              <a:rPr lang="en-US" dirty="0" smtClean="0"/>
              <a:t>Academic Structure Agenda</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36</a:t>
            </a:fld>
            <a:endParaRPr lang="en-US" dirty="0"/>
          </a:p>
        </p:txBody>
      </p:sp>
    </p:spTree>
    <p:extLst>
      <p:ext uri="{BB962C8B-B14F-4D97-AF65-F5344CB8AC3E}">
        <p14:creationId xmlns:p14="http://schemas.microsoft.com/office/powerpoint/2010/main" val="8917963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To get a high level overview of the components that make up Academic Structure (AS) in Campus Solutions</a:t>
            </a:r>
          </a:p>
          <a:p>
            <a:r>
              <a:rPr lang="en-US" sz="2800" dirty="0" smtClean="0"/>
              <a:t>To get a “peek under the hood” at the Campus Solutions system with regard to Academic Structure functionality</a:t>
            </a:r>
          </a:p>
          <a:p>
            <a:r>
              <a:rPr lang="en-US" sz="2800" dirty="0" smtClean="0"/>
              <a:t>To </a:t>
            </a:r>
            <a:r>
              <a:rPr lang="en-US" sz="2800" dirty="0"/>
              <a:t>review the global design for Academic Structure, making sure the decisions being made meet the requirements as stated</a:t>
            </a:r>
          </a:p>
          <a:p>
            <a:endParaRPr lang="en-US" dirty="0" smtClean="0"/>
          </a:p>
          <a:p>
            <a:endParaRPr lang="en-US" dirty="0"/>
          </a:p>
        </p:txBody>
      </p:sp>
      <p:sp>
        <p:nvSpPr>
          <p:cNvPr id="3" name="Title 2"/>
          <p:cNvSpPr>
            <a:spLocks noGrp="1"/>
          </p:cNvSpPr>
          <p:nvPr>
            <p:ph type="title"/>
          </p:nvPr>
        </p:nvSpPr>
        <p:spPr/>
        <p:txBody>
          <a:bodyPr/>
          <a:lstStyle/>
          <a:p>
            <a:r>
              <a:rPr lang="en-US" dirty="0" smtClean="0"/>
              <a:t>Academic Structure Session Goals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37</a:t>
            </a:fld>
            <a:endParaRPr lang="en-US" dirty="0"/>
          </a:p>
        </p:txBody>
      </p:sp>
    </p:spTree>
    <p:extLst>
      <p:ext uri="{BB962C8B-B14F-4D97-AF65-F5344CB8AC3E}">
        <p14:creationId xmlns:p14="http://schemas.microsoft.com/office/powerpoint/2010/main" val="9088873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n-US" dirty="0" smtClean="0"/>
              <a:t>Academic Structure Defined</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38</a:t>
            </a:fld>
            <a:endParaRPr lang="en-US" dirty="0"/>
          </a:p>
        </p:txBody>
      </p:sp>
      <p:pic>
        <p:nvPicPr>
          <p:cNvPr id="6" name="Picture 5"/>
          <p:cNvPicPr/>
          <p:nvPr/>
        </p:nvPicPr>
        <p:blipFill>
          <a:blip r:embed="rId3"/>
          <a:stretch>
            <a:fillRect/>
          </a:stretch>
        </p:blipFill>
        <p:spPr>
          <a:xfrm>
            <a:off x="2895600" y="1371600"/>
            <a:ext cx="5760720" cy="4572000"/>
          </a:xfrm>
          <a:prstGeom prst="rect">
            <a:avLst/>
          </a:prstGeom>
        </p:spPr>
      </p:pic>
      <p:sp>
        <p:nvSpPr>
          <p:cNvPr id="5" name="TextBox 4"/>
          <p:cNvSpPr txBox="1"/>
          <p:nvPr/>
        </p:nvSpPr>
        <p:spPr>
          <a:xfrm>
            <a:off x="304800" y="1524000"/>
            <a:ext cx="2438400" cy="3416320"/>
          </a:xfrm>
          <a:prstGeom prst="rect">
            <a:avLst/>
          </a:prstGeom>
          <a:noFill/>
        </p:spPr>
        <p:txBody>
          <a:bodyPr wrap="square" rtlCol="0">
            <a:spAutoFit/>
          </a:bodyPr>
          <a:lstStyle/>
          <a:p>
            <a:r>
              <a:rPr lang="en-US" sz="2400" dirty="0" smtClean="0"/>
              <a:t>Academic Structure are the </a:t>
            </a:r>
            <a:r>
              <a:rPr lang="en-US" sz="2400" dirty="0"/>
              <a:t>building blocks </a:t>
            </a:r>
            <a:r>
              <a:rPr lang="en-US" sz="2400" dirty="0" smtClean="0"/>
              <a:t>required for </a:t>
            </a:r>
            <a:r>
              <a:rPr lang="en-US" sz="2400" dirty="0"/>
              <a:t>an academic institution (college or technical college)</a:t>
            </a:r>
          </a:p>
        </p:txBody>
      </p:sp>
    </p:spTree>
    <p:extLst>
      <p:ext uri="{BB962C8B-B14F-4D97-AF65-F5344CB8AC3E}">
        <p14:creationId xmlns:p14="http://schemas.microsoft.com/office/powerpoint/2010/main" val="9230013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lstStyle/>
          <a:p>
            <a:r>
              <a:rPr lang="en-US" sz="2800" dirty="0" smtClean="0"/>
              <a:t>Academic Institution</a:t>
            </a:r>
          </a:p>
          <a:p>
            <a:r>
              <a:rPr lang="en-US" sz="2800" dirty="0" smtClean="0"/>
              <a:t>Campus</a:t>
            </a:r>
          </a:p>
          <a:p>
            <a:r>
              <a:rPr lang="en-US" sz="2800" dirty="0" smtClean="0"/>
              <a:t>Academic Group</a:t>
            </a:r>
          </a:p>
          <a:p>
            <a:r>
              <a:rPr lang="en-US" sz="2800" dirty="0" smtClean="0"/>
              <a:t>Academic Organization</a:t>
            </a:r>
          </a:p>
          <a:p>
            <a:r>
              <a:rPr lang="en-US" sz="2800" dirty="0" smtClean="0"/>
              <a:t>Academic Career</a:t>
            </a:r>
          </a:p>
          <a:p>
            <a:r>
              <a:rPr lang="en-US" sz="2800" dirty="0" smtClean="0"/>
              <a:t>Academic Program</a:t>
            </a:r>
          </a:p>
          <a:p>
            <a:r>
              <a:rPr lang="en-US" sz="2800" dirty="0" smtClean="0"/>
              <a:t>Academic Plan</a:t>
            </a:r>
          </a:p>
          <a:p>
            <a:r>
              <a:rPr lang="en-US" sz="2800" dirty="0" smtClean="0"/>
              <a:t>Academic Subject</a:t>
            </a:r>
          </a:p>
          <a:p>
            <a:r>
              <a:rPr lang="en-US" sz="2800" dirty="0" smtClean="0"/>
              <a:t>Degrees</a:t>
            </a:r>
          </a:p>
          <a:p>
            <a:r>
              <a:rPr lang="en-US" sz="2800" dirty="0" smtClean="0"/>
              <a:t>Academic Level</a:t>
            </a:r>
          </a:p>
          <a:p>
            <a:r>
              <a:rPr lang="en-US" sz="2800" dirty="0" smtClean="0"/>
              <a:t>Academic Load</a:t>
            </a:r>
          </a:p>
          <a:p>
            <a:r>
              <a:rPr lang="en-US" sz="2800" dirty="0" smtClean="0"/>
              <a:t>Academic Calendar</a:t>
            </a:r>
          </a:p>
          <a:p>
            <a:r>
              <a:rPr lang="en-US" sz="2800" dirty="0" smtClean="0"/>
              <a:t>Academic Term</a:t>
            </a:r>
          </a:p>
          <a:p>
            <a:r>
              <a:rPr lang="en-US" sz="2800" dirty="0" smtClean="0"/>
              <a:t>Academic Session</a:t>
            </a:r>
          </a:p>
          <a:p>
            <a:r>
              <a:rPr lang="en-US" sz="2800" dirty="0" smtClean="0"/>
              <a:t>Grading Schemes</a:t>
            </a:r>
          </a:p>
          <a:p>
            <a:r>
              <a:rPr lang="en-US" sz="2800" dirty="0" smtClean="0"/>
              <a:t>Facilities</a:t>
            </a:r>
          </a:p>
        </p:txBody>
      </p:sp>
      <p:sp>
        <p:nvSpPr>
          <p:cNvPr id="3" name="Title 2"/>
          <p:cNvSpPr>
            <a:spLocks noGrp="1"/>
          </p:cNvSpPr>
          <p:nvPr>
            <p:ph type="title"/>
          </p:nvPr>
        </p:nvSpPr>
        <p:spPr/>
        <p:txBody>
          <a:bodyPr/>
          <a:lstStyle/>
          <a:p>
            <a:r>
              <a:rPr lang="en-US" dirty="0" smtClean="0"/>
              <a:t>Academic Structure - Components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39</a:t>
            </a:fld>
            <a:endParaRPr lang="en-US" dirty="0"/>
          </a:p>
        </p:txBody>
      </p:sp>
    </p:spTree>
    <p:extLst>
      <p:ext uri="{BB962C8B-B14F-4D97-AF65-F5344CB8AC3E}">
        <p14:creationId xmlns:p14="http://schemas.microsoft.com/office/powerpoint/2010/main" val="2129313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Global Design Across Pillars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4</a:t>
            </a:fld>
            <a:endParaRPr lang="en-US"/>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5473"/>
            <a:ext cx="9144000" cy="5102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47440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1"/>
            <a:ext cx="8229600" cy="533400"/>
          </a:xfrm>
        </p:spPr>
        <p:txBody>
          <a:bodyPr/>
          <a:lstStyle/>
          <a:p>
            <a:pPr marL="0" indent="0">
              <a:buNone/>
            </a:pPr>
            <a:r>
              <a:rPr lang="en-US" dirty="0"/>
              <a:t>Academic </a:t>
            </a:r>
            <a:r>
              <a:rPr lang="en-US" dirty="0" smtClean="0"/>
              <a:t>Institution</a:t>
            </a:r>
          </a:p>
          <a:p>
            <a:r>
              <a:rPr lang="en-US" sz="2600" dirty="0" smtClean="0"/>
              <a:t>An entity</a:t>
            </a:r>
            <a:r>
              <a:rPr lang="en-US" sz="2600" dirty="0"/>
              <a:t>, such as a university or college, which runs independently from other like </a:t>
            </a:r>
            <a:r>
              <a:rPr lang="en-US" sz="2600" dirty="0" smtClean="0"/>
              <a:t>entities. </a:t>
            </a:r>
          </a:p>
          <a:p>
            <a:r>
              <a:rPr lang="en-US" sz="2600" dirty="0" smtClean="0"/>
              <a:t>Each </a:t>
            </a:r>
            <a:r>
              <a:rPr lang="en-US" sz="2600" dirty="0"/>
              <a:t>academic institution must have these characteristics: </a:t>
            </a:r>
            <a:endParaRPr lang="en-US" sz="2600" dirty="0" smtClean="0"/>
          </a:p>
          <a:p>
            <a:pPr lvl="1"/>
            <a:r>
              <a:rPr lang="en-US" sz="2200" dirty="0" smtClean="0"/>
              <a:t>One Title IV code</a:t>
            </a:r>
          </a:p>
          <a:p>
            <a:pPr lvl="1"/>
            <a:r>
              <a:rPr lang="en-US" sz="2200" dirty="0" smtClean="0"/>
              <a:t>Individual admissions</a:t>
            </a:r>
          </a:p>
          <a:p>
            <a:pPr lvl="1"/>
            <a:r>
              <a:rPr lang="en-US" sz="2200" dirty="0" smtClean="0"/>
              <a:t>One student account</a:t>
            </a:r>
            <a:endParaRPr lang="en-US" sz="2200" dirty="0"/>
          </a:p>
          <a:p>
            <a:pPr lvl="1"/>
            <a:r>
              <a:rPr lang="en-US" sz="2200" dirty="0" smtClean="0"/>
              <a:t>Separate </a:t>
            </a:r>
            <a:r>
              <a:rPr lang="en-US" sz="2200" dirty="0"/>
              <a:t>schedule of </a:t>
            </a:r>
            <a:r>
              <a:rPr lang="en-US" sz="2200" dirty="0" smtClean="0"/>
              <a:t>classes</a:t>
            </a:r>
            <a:endParaRPr lang="en-US" sz="2200" dirty="0"/>
          </a:p>
          <a:p>
            <a:pPr lvl="1"/>
            <a:r>
              <a:rPr lang="en-US" sz="2200" dirty="0"/>
              <a:t>Independent </a:t>
            </a:r>
            <a:r>
              <a:rPr lang="en-US" sz="2200" dirty="0" smtClean="0"/>
              <a:t>transcript</a:t>
            </a:r>
          </a:p>
          <a:p>
            <a:pPr lvl="1"/>
            <a:r>
              <a:rPr lang="en-US" sz="2200" dirty="0" smtClean="0"/>
              <a:t>Independent academic statistics (GPA)</a:t>
            </a:r>
            <a:endParaRPr lang="en-US" sz="2200" dirty="0"/>
          </a:p>
          <a:p>
            <a:pPr marL="0" indent="0">
              <a:buNone/>
            </a:pPr>
            <a:endParaRPr lang="en-US" sz="2800" dirty="0"/>
          </a:p>
        </p:txBody>
      </p:sp>
      <p:sp>
        <p:nvSpPr>
          <p:cNvPr id="3" name="Title 2"/>
          <p:cNvSpPr>
            <a:spLocks noGrp="1"/>
          </p:cNvSpPr>
          <p:nvPr>
            <p:ph type="title"/>
          </p:nvPr>
        </p:nvSpPr>
        <p:spPr/>
        <p:txBody>
          <a:bodyPr/>
          <a:lstStyle/>
          <a:p>
            <a:r>
              <a:rPr lang="en-US" dirty="0" smtClean="0"/>
              <a:t>Academic Institution</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40</a:t>
            </a:fld>
            <a:endParaRPr lang="en-US" dirty="0"/>
          </a:p>
        </p:txBody>
      </p:sp>
    </p:spTree>
    <p:extLst>
      <p:ext uri="{BB962C8B-B14F-4D97-AF65-F5344CB8AC3E}">
        <p14:creationId xmlns:p14="http://schemas.microsoft.com/office/powerpoint/2010/main" val="28408402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1"/>
            <a:ext cx="8229600" cy="533400"/>
          </a:xfrm>
        </p:spPr>
        <p:txBody>
          <a:bodyPr/>
          <a:lstStyle/>
          <a:p>
            <a:pPr marL="0" indent="0">
              <a:buNone/>
            </a:pPr>
            <a:r>
              <a:rPr lang="en-US" dirty="0"/>
              <a:t>Campus</a:t>
            </a:r>
          </a:p>
          <a:p>
            <a:r>
              <a:rPr lang="en-US" sz="2800" dirty="0"/>
              <a:t>A campus is an entity, usually associated with a separate physical administrative unit, which belongs to </a:t>
            </a:r>
            <a:r>
              <a:rPr lang="en-US" sz="2800" dirty="0" smtClean="0"/>
              <a:t>an </a:t>
            </a:r>
            <a:r>
              <a:rPr lang="en-US" sz="2800" dirty="0"/>
              <a:t>academic </a:t>
            </a:r>
            <a:r>
              <a:rPr lang="en-US" sz="2800" dirty="0" smtClean="0"/>
              <a:t>institution</a:t>
            </a:r>
            <a:r>
              <a:rPr lang="en-US" sz="2800" dirty="0"/>
              <a:t>.</a:t>
            </a:r>
            <a:endParaRPr lang="en-US" sz="2800" dirty="0" smtClean="0"/>
          </a:p>
          <a:p>
            <a:r>
              <a:rPr lang="en-US" sz="2800" dirty="0" smtClean="0"/>
              <a:t>Campuses use </a:t>
            </a:r>
            <a:r>
              <a:rPr lang="en-US" sz="2800" dirty="0"/>
              <a:t>the same course </a:t>
            </a:r>
            <a:r>
              <a:rPr lang="en-US" sz="2800" dirty="0" smtClean="0"/>
              <a:t>catalog as the institution</a:t>
            </a:r>
            <a:r>
              <a:rPr lang="en-US" sz="2800" dirty="0"/>
              <a:t> </a:t>
            </a:r>
            <a:r>
              <a:rPr lang="en-US" sz="2800" dirty="0" smtClean="0"/>
              <a:t>and classes taken here appear on the same transcript as the academic institution.</a:t>
            </a:r>
          </a:p>
          <a:p>
            <a:r>
              <a:rPr lang="en-US" sz="2800" dirty="0" smtClean="0"/>
              <a:t>A campus uses the same academic structure as the institution to which it </a:t>
            </a:r>
            <a:r>
              <a:rPr lang="en-US" sz="2800" smtClean="0"/>
              <a:t>is linked.</a:t>
            </a:r>
            <a:endParaRPr lang="en-US" sz="2800" dirty="0"/>
          </a:p>
        </p:txBody>
      </p:sp>
      <p:sp>
        <p:nvSpPr>
          <p:cNvPr id="3" name="Title 2"/>
          <p:cNvSpPr>
            <a:spLocks noGrp="1"/>
          </p:cNvSpPr>
          <p:nvPr>
            <p:ph type="title"/>
          </p:nvPr>
        </p:nvSpPr>
        <p:spPr/>
        <p:txBody>
          <a:bodyPr/>
          <a:lstStyle/>
          <a:p>
            <a:r>
              <a:rPr lang="en-US" dirty="0" smtClean="0"/>
              <a:t>Campus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41</a:t>
            </a:fld>
            <a:endParaRPr lang="en-US" dirty="0"/>
          </a:p>
        </p:txBody>
      </p:sp>
    </p:spTree>
    <p:extLst>
      <p:ext uri="{BB962C8B-B14F-4D97-AF65-F5344CB8AC3E}">
        <p14:creationId xmlns:p14="http://schemas.microsoft.com/office/powerpoint/2010/main" val="1175532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1"/>
            <a:ext cx="8229600" cy="609600"/>
          </a:xfrm>
        </p:spPr>
        <p:txBody>
          <a:bodyPr/>
          <a:lstStyle/>
          <a:p>
            <a:pPr marL="0" indent="0">
              <a:buNone/>
            </a:pPr>
            <a:r>
              <a:rPr lang="en-US" dirty="0"/>
              <a:t>Academic </a:t>
            </a:r>
            <a:r>
              <a:rPr lang="en-US" dirty="0" smtClean="0"/>
              <a:t>Group</a:t>
            </a:r>
            <a:endParaRPr lang="en-US" sz="2000" dirty="0"/>
          </a:p>
          <a:p>
            <a:r>
              <a:rPr lang="en-US" sz="2400" dirty="0"/>
              <a:t>Academic groups are the highest level breakdowns of the academic institution for academic </a:t>
            </a:r>
            <a:r>
              <a:rPr lang="en-US" sz="2400" dirty="0" smtClean="0"/>
              <a:t>structural purposes</a:t>
            </a:r>
            <a:r>
              <a:rPr lang="en-US" sz="2400" dirty="0"/>
              <a:t>. </a:t>
            </a:r>
            <a:endParaRPr lang="en-US" sz="2400" dirty="0" smtClean="0"/>
          </a:p>
          <a:p>
            <a:r>
              <a:rPr lang="en-US" sz="2400" dirty="0" smtClean="0"/>
              <a:t>Sometimes </a:t>
            </a:r>
            <a:r>
              <a:rPr lang="en-US" sz="2400" dirty="0"/>
              <a:t>units such as extended education are defined as an academic group if classes are </a:t>
            </a:r>
            <a:r>
              <a:rPr lang="en-US" sz="2400" dirty="0" smtClean="0"/>
              <a:t>offered separately </a:t>
            </a:r>
            <a:r>
              <a:rPr lang="en-US" sz="2400" dirty="0"/>
              <a:t>from the standard colleges or schools</a:t>
            </a:r>
            <a:r>
              <a:rPr lang="en-US" sz="2400" dirty="0" smtClean="0"/>
              <a:t>.</a:t>
            </a:r>
            <a:endParaRPr lang="en-US" sz="2400" dirty="0"/>
          </a:p>
          <a:p>
            <a:r>
              <a:rPr lang="en-US" sz="2400" dirty="0" smtClean="0"/>
              <a:t>Academic groups are generally </a:t>
            </a:r>
            <a:r>
              <a:rPr lang="en-US" sz="2400" dirty="0"/>
              <a:t>defined as the next level of academic organization structure below academic institution. However, academic groups can occur at any level within the academic organization </a:t>
            </a:r>
            <a:r>
              <a:rPr lang="en-US" sz="2400" dirty="0" smtClean="0"/>
              <a:t>structure</a:t>
            </a:r>
            <a:endParaRPr lang="en-US" sz="2400" dirty="0"/>
          </a:p>
          <a:p>
            <a:pPr lvl="1"/>
            <a:r>
              <a:rPr lang="en-US" sz="2000" dirty="0" smtClean="0"/>
              <a:t> </a:t>
            </a:r>
            <a:r>
              <a:rPr lang="en-US" sz="2000" dirty="0"/>
              <a:t>not essential for academic groups to follow the same </a:t>
            </a:r>
            <a:r>
              <a:rPr lang="en-US" sz="2000" dirty="0" smtClean="0"/>
              <a:t>hierarchical </a:t>
            </a:r>
            <a:r>
              <a:rPr lang="en-US" sz="2000" dirty="0"/>
              <a:t>structure as academic organizations.</a:t>
            </a:r>
          </a:p>
          <a:p>
            <a:pPr marL="0" indent="0">
              <a:buNone/>
            </a:pPr>
            <a:endParaRPr lang="en-US" sz="2000" dirty="0"/>
          </a:p>
        </p:txBody>
      </p:sp>
      <p:sp>
        <p:nvSpPr>
          <p:cNvPr id="3" name="Title 2"/>
          <p:cNvSpPr>
            <a:spLocks noGrp="1"/>
          </p:cNvSpPr>
          <p:nvPr>
            <p:ph type="title"/>
          </p:nvPr>
        </p:nvSpPr>
        <p:spPr/>
        <p:txBody>
          <a:bodyPr/>
          <a:lstStyle/>
          <a:p>
            <a:r>
              <a:rPr lang="en-US" dirty="0" smtClean="0"/>
              <a:t>Academic Group</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42</a:t>
            </a:fld>
            <a:endParaRPr lang="en-US" dirty="0"/>
          </a:p>
        </p:txBody>
      </p:sp>
    </p:spTree>
    <p:extLst>
      <p:ext uri="{BB962C8B-B14F-4D97-AF65-F5344CB8AC3E}">
        <p14:creationId xmlns:p14="http://schemas.microsoft.com/office/powerpoint/2010/main" val="707595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Academic Organization</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43</a:t>
            </a:fld>
            <a:endParaRPr lang="en-US" dirty="0"/>
          </a:p>
        </p:txBody>
      </p:sp>
      <p:sp>
        <p:nvSpPr>
          <p:cNvPr id="5" name="Content Placeholder 4"/>
          <p:cNvSpPr>
            <a:spLocks noGrp="1"/>
          </p:cNvSpPr>
          <p:nvPr>
            <p:ph idx="1"/>
          </p:nvPr>
        </p:nvSpPr>
        <p:spPr>
          <a:xfrm>
            <a:off x="304800" y="1143000"/>
            <a:ext cx="8686800" cy="4906963"/>
          </a:xfrm>
        </p:spPr>
        <p:txBody>
          <a:bodyPr/>
          <a:lstStyle/>
          <a:p>
            <a:pPr marL="0" indent="0">
              <a:buNone/>
            </a:pPr>
            <a:r>
              <a:rPr lang="en-US" dirty="0"/>
              <a:t>Academic </a:t>
            </a:r>
            <a:r>
              <a:rPr lang="en-US" dirty="0" smtClean="0"/>
              <a:t>Organization</a:t>
            </a:r>
            <a:endParaRPr lang="en-US" sz="2400" dirty="0"/>
          </a:p>
          <a:p>
            <a:r>
              <a:rPr lang="en-US" sz="2400" dirty="0"/>
              <a:t>Academic organization structure defines how an academic institution is organized from an </a:t>
            </a:r>
            <a:r>
              <a:rPr lang="en-US" sz="2400" dirty="0" smtClean="0"/>
              <a:t>administrative perspective</a:t>
            </a:r>
            <a:r>
              <a:rPr lang="en-US" sz="2400" dirty="0"/>
              <a:t>. At the lowest level, an academic organization can be compared to an academic department. At the highest level, an academic organization can represent a division</a:t>
            </a:r>
            <a:r>
              <a:rPr lang="en-US" sz="2400" dirty="0" smtClean="0"/>
              <a:t>.</a:t>
            </a:r>
            <a:endParaRPr lang="en-US" sz="2400" dirty="0"/>
          </a:p>
          <a:p>
            <a:r>
              <a:rPr lang="en-US" sz="2400" dirty="0" smtClean="0"/>
              <a:t>They are linked </a:t>
            </a:r>
            <a:r>
              <a:rPr lang="en-US" sz="2400" dirty="0"/>
              <a:t>to one or more financial support or human resources departments on a percentage ownership </a:t>
            </a:r>
            <a:r>
              <a:rPr lang="en-US" sz="2400" dirty="0" smtClean="0"/>
              <a:t>basis.</a:t>
            </a:r>
          </a:p>
          <a:p>
            <a:pPr lvl="1"/>
            <a:r>
              <a:rPr lang="en-US" sz="2000" dirty="0" smtClean="0"/>
              <a:t>relationships </a:t>
            </a:r>
            <a:r>
              <a:rPr lang="en-US" sz="2000" dirty="0"/>
              <a:t>are used to report, analyze, and distribute revenue and workload credit.  </a:t>
            </a:r>
            <a:endParaRPr lang="en-US" sz="2000" dirty="0" smtClean="0"/>
          </a:p>
          <a:p>
            <a:pPr lvl="1"/>
            <a:r>
              <a:rPr lang="en-US" sz="2000" dirty="0" smtClean="0"/>
              <a:t>Row </a:t>
            </a:r>
            <a:r>
              <a:rPr lang="en-US" sz="2000" dirty="0"/>
              <a:t>level security is also associated with Academic organization via the Academic Org Security tree structure.</a:t>
            </a:r>
          </a:p>
          <a:p>
            <a:pPr marL="0" indent="0">
              <a:buNone/>
            </a:pPr>
            <a:endParaRPr lang="en-US" dirty="0"/>
          </a:p>
        </p:txBody>
      </p:sp>
    </p:spTree>
    <p:extLst>
      <p:ext uri="{BB962C8B-B14F-4D97-AF65-F5344CB8AC3E}">
        <p14:creationId xmlns:p14="http://schemas.microsoft.com/office/powerpoint/2010/main" val="38257266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Academic Career</a:t>
            </a:r>
          </a:p>
          <a:p>
            <a:r>
              <a:rPr lang="en-US" sz="2800" dirty="0"/>
              <a:t>Academic career is used to aggregate all course work undertaken by a student at an academic institution; you group this course work in a single student record</a:t>
            </a:r>
            <a:r>
              <a:rPr lang="en-US" sz="2800" dirty="0" smtClean="0"/>
              <a:t>.</a:t>
            </a:r>
            <a:endParaRPr lang="en-US" sz="2800" dirty="0"/>
          </a:p>
          <a:p>
            <a:r>
              <a:rPr lang="en-US" sz="2800" dirty="0"/>
              <a:t>Academic careers have these common characteristics:</a:t>
            </a:r>
          </a:p>
          <a:p>
            <a:pPr marL="800100" lvl="2" indent="0">
              <a:buNone/>
            </a:pPr>
            <a:r>
              <a:rPr lang="en-US" sz="2000" dirty="0"/>
              <a:t>• </a:t>
            </a:r>
            <a:r>
              <a:rPr lang="en-US" dirty="0"/>
              <a:t>All credit is granted under a common unit type, such as semester hours or quarter hours.</a:t>
            </a:r>
          </a:p>
          <a:p>
            <a:pPr marL="800100" lvl="2" indent="0">
              <a:buNone/>
            </a:pPr>
            <a:r>
              <a:rPr lang="en-US" dirty="0"/>
              <a:t>• A single repeat scheme is used.</a:t>
            </a:r>
          </a:p>
          <a:p>
            <a:endParaRPr lang="en-US" dirty="0"/>
          </a:p>
        </p:txBody>
      </p:sp>
      <p:sp>
        <p:nvSpPr>
          <p:cNvPr id="3" name="Title 2"/>
          <p:cNvSpPr>
            <a:spLocks noGrp="1"/>
          </p:cNvSpPr>
          <p:nvPr>
            <p:ph type="title"/>
          </p:nvPr>
        </p:nvSpPr>
        <p:spPr/>
        <p:txBody>
          <a:bodyPr/>
          <a:lstStyle/>
          <a:p>
            <a:r>
              <a:rPr lang="en-US" dirty="0" smtClean="0"/>
              <a:t>Academic Career</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44</a:t>
            </a:fld>
            <a:endParaRPr lang="en-US" dirty="0"/>
          </a:p>
        </p:txBody>
      </p:sp>
    </p:spTree>
    <p:extLst>
      <p:ext uri="{BB962C8B-B14F-4D97-AF65-F5344CB8AC3E}">
        <p14:creationId xmlns:p14="http://schemas.microsoft.com/office/powerpoint/2010/main" val="21523142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Academic </a:t>
            </a:r>
            <a:r>
              <a:rPr lang="en-US" dirty="0" smtClean="0"/>
              <a:t>Program</a:t>
            </a:r>
            <a:endParaRPr lang="en-US" sz="2400" dirty="0"/>
          </a:p>
          <a:p>
            <a:r>
              <a:rPr lang="en-US" sz="2400" dirty="0" smtClean="0"/>
              <a:t>In CS, </a:t>
            </a:r>
            <a:r>
              <a:rPr lang="en-US" sz="2400" dirty="0"/>
              <a:t>s</a:t>
            </a:r>
            <a:r>
              <a:rPr lang="en-US" sz="2400" dirty="0" smtClean="0"/>
              <a:t>tudents </a:t>
            </a:r>
            <a:r>
              <a:rPr lang="en-US" sz="2400" dirty="0"/>
              <a:t>are admitted to not only the college, but to an Academic Program.  The academic program controls the student's academic level, academic load, academic calendar, academic group for tuition calculation purposes, and grading scheme</a:t>
            </a:r>
            <a:r>
              <a:rPr lang="en-US" sz="2400" dirty="0" smtClean="0"/>
              <a:t>.</a:t>
            </a:r>
            <a:endParaRPr lang="en-US" sz="2400" dirty="0"/>
          </a:p>
          <a:p>
            <a:r>
              <a:rPr lang="en-US" sz="2400" dirty="0"/>
              <a:t>Academic Program is a layer of academic structure not currently existing in the legacy system.  And, although it is called a ‘program’, it is not the same as legacy the Educational Program Code (EPC).  The EPC is equivalent to the Campus Solutions Academic Plan (a subdivision of Academic Program).</a:t>
            </a:r>
          </a:p>
          <a:p>
            <a:pPr marL="0" indent="0">
              <a:buNone/>
            </a:pPr>
            <a:endParaRPr lang="en-US" dirty="0"/>
          </a:p>
        </p:txBody>
      </p:sp>
      <p:sp>
        <p:nvSpPr>
          <p:cNvPr id="3" name="Title 2"/>
          <p:cNvSpPr>
            <a:spLocks noGrp="1"/>
          </p:cNvSpPr>
          <p:nvPr>
            <p:ph type="title"/>
          </p:nvPr>
        </p:nvSpPr>
        <p:spPr/>
        <p:txBody>
          <a:bodyPr/>
          <a:lstStyle/>
          <a:p>
            <a:r>
              <a:rPr lang="en-US" dirty="0" smtClean="0"/>
              <a:t>Academic Program</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45</a:t>
            </a:fld>
            <a:endParaRPr lang="en-US" dirty="0"/>
          </a:p>
        </p:txBody>
      </p:sp>
    </p:spTree>
    <p:extLst>
      <p:ext uri="{BB962C8B-B14F-4D97-AF65-F5344CB8AC3E}">
        <p14:creationId xmlns:p14="http://schemas.microsoft.com/office/powerpoint/2010/main" val="6557982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Academic Plan</a:t>
            </a:r>
            <a:endParaRPr lang="en-US" sz="2000" dirty="0"/>
          </a:p>
          <a:p>
            <a:pPr lvl="0"/>
            <a:r>
              <a:rPr lang="en-US" sz="2400" dirty="0"/>
              <a:t>An academic plan is an area of study—such as a major—that is within an academic program and academic career.  The academic plan is a combination of the area of study (Radiological Sciences) and a degree type (A.A.S.) associated with the area of study</a:t>
            </a:r>
            <a:r>
              <a:rPr lang="en-US" sz="2400" dirty="0" smtClean="0"/>
              <a:t>.</a:t>
            </a:r>
            <a:endParaRPr lang="en-US" sz="2400" dirty="0"/>
          </a:p>
          <a:p>
            <a:pPr lvl="0"/>
            <a:r>
              <a:rPr lang="en-US" sz="2400" dirty="0" smtClean="0"/>
              <a:t>Use </a:t>
            </a:r>
            <a:r>
              <a:rPr lang="en-US" sz="2400" dirty="0"/>
              <a:t>academic plans to award degrees, indicate completion of the academic program, or award intermediate certificates or degrees.  </a:t>
            </a:r>
          </a:p>
          <a:p>
            <a:pPr lvl="0"/>
            <a:r>
              <a:rPr lang="en-US" sz="2400" dirty="0"/>
              <a:t>Academic plans are ‘owned’ by academic </a:t>
            </a:r>
            <a:r>
              <a:rPr lang="en-US" sz="2400" dirty="0" smtClean="0"/>
              <a:t>organizations</a:t>
            </a:r>
            <a:endParaRPr lang="en-US" sz="2400" dirty="0"/>
          </a:p>
          <a:p>
            <a:pPr lvl="0"/>
            <a:r>
              <a:rPr lang="en-US" sz="2400" dirty="0"/>
              <a:t>Examples – AAS-Radiological Sciences; AB-Business</a:t>
            </a:r>
          </a:p>
          <a:p>
            <a:pPr marL="0" indent="0">
              <a:buNone/>
            </a:pPr>
            <a:endParaRPr lang="en-US" dirty="0"/>
          </a:p>
        </p:txBody>
      </p:sp>
      <p:sp>
        <p:nvSpPr>
          <p:cNvPr id="3" name="Title 2"/>
          <p:cNvSpPr>
            <a:spLocks noGrp="1"/>
          </p:cNvSpPr>
          <p:nvPr>
            <p:ph type="title"/>
          </p:nvPr>
        </p:nvSpPr>
        <p:spPr/>
        <p:txBody>
          <a:bodyPr/>
          <a:lstStyle/>
          <a:p>
            <a:r>
              <a:rPr lang="en-US" dirty="0" smtClean="0"/>
              <a:t>Academic Plan</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46</a:t>
            </a:fld>
            <a:endParaRPr lang="en-US" dirty="0"/>
          </a:p>
        </p:txBody>
      </p:sp>
    </p:spTree>
    <p:extLst>
      <p:ext uri="{BB962C8B-B14F-4D97-AF65-F5344CB8AC3E}">
        <p14:creationId xmlns:p14="http://schemas.microsoft.com/office/powerpoint/2010/main" val="20738472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Academic </a:t>
            </a:r>
            <a:r>
              <a:rPr lang="en-US" dirty="0" smtClean="0"/>
              <a:t>Subject</a:t>
            </a:r>
            <a:endParaRPr lang="en-US" dirty="0"/>
          </a:p>
          <a:p>
            <a:r>
              <a:rPr lang="en-US" dirty="0"/>
              <a:t>Subject areas are the specific areas of instruction in which courses are offered within academic organizations.  </a:t>
            </a:r>
            <a:endParaRPr lang="en-US" dirty="0" smtClean="0"/>
          </a:p>
          <a:p>
            <a:r>
              <a:rPr lang="en-US" dirty="0" smtClean="0"/>
              <a:t>Academic </a:t>
            </a:r>
            <a:r>
              <a:rPr lang="en-US" dirty="0"/>
              <a:t>subjects are associated with an Academic Organization</a:t>
            </a:r>
            <a:r>
              <a:rPr lang="en-US" dirty="0" smtClean="0"/>
              <a:t>.</a:t>
            </a:r>
          </a:p>
          <a:p>
            <a:pPr marL="0" indent="0">
              <a:buNone/>
            </a:pPr>
            <a:endParaRPr lang="en-US" dirty="0" smtClean="0"/>
          </a:p>
          <a:p>
            <a:pPr lvl="1"/>
            <a:r>
              <a:rPr lang="en-US" dirty="0" smtClean="0"/>
              <a:t>Examples – MATH (MATH141), ENGL (ENGL101), RS (RS200)</a:t>
            </a:r>
            <a:endParaRPr lang="en-US" dirty="0"/>
          </a:p>
          <a:p>
            <a:pPr marL="0" indent="0">
              <a:buNone/>
            </a:pPr>
            <a:endParaRPr lang="en-US" b="1" dirty="0"/>
          </a:p>
        </p:txBody>
      </p:sp>
      <p:sp>
        <p:nvSpPr>
          <p:cNvPr id="3" name="Title 2"/>
          <p:cNvSpPr>
            <a:spLocks noGrp="1"/>
          </p:cNvSpPr>
          <p:nvPr>
            <p:ph type="title"/>
          </p:nvPr>
        </p:nvSpPr>
        <p:spPr/>
        <p:txBody>
          <a:bodyPr/>
          <a:lstStyle/>
          <a:p>
            <a:r>
              <a:rPr lang="en-US" dirty="0" smtClean="0"/>
              <a:t>Academic Subjects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47</a:t>
            </a:fld>
            <a:endParaRPr lang="en-US" dirty="0"/>
          </a:p>
        </p:txBody>
      </p:sp>
    </p:spTree>
    <p:extLst>
      <p:ext uri="{BB962C8B-B14F-4D97-AF65-F5344CB8AC3E}">
        <p14:creationId xmlns:p14="http://schemas.microsoft.com/office/powerpoint/2010/main" val="3591463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Degrees</a:t>
            </a:r>
          </a:p>
          <a:p>
            <a:r>
              <a:rPr lang="en-US" dirty="0" smtClean="0"/>
              <a:t>Degrees are granted at the point the student completes his/her degree requirements.  </a:t>
            </a:r>
          </a:p>
          <a:p>
            <a:r>
              <a:rPr lang="en-US" dirty="0" smtClean="0"/>
              <a:t>Degrees are expressed as degree types and associate with an Academic plan, such as AAS (degree), Radiological Sciences</a:t>
            </a:r>
            <a:endParaRPr lang="en-US" dirty="0"/>
          </a:p>
        </p:txBody>
      </p:sp>
      <p:sp>
        <p:nvSpPr>
          <p:cNvPr id="3" name="Title 2"/>
          <p:cNvSpPr>
            <a:spLocks noGrp="1"/>
          </p:cNvSpPr>
          <p:nvPr>
            <p:ph type="title"/>
          </p:nvPr>
        </p:nvSpPr>
        <p:spPr/>
        <p:txBody>
          <a:bodyPr/>
          <a:lstStyle/>
          <a:p>
            <a:r>
              <a:rPr lang="en-US" dirty="0" smtClean="0"/>
              <a:t>Degrees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48</a:t>
            </a:fld>
            <a:endParaRPr lang="en-US" dirty="0"/>
          </a:p>
        </p:txBody>
      </p:sp>
    </p:spTree>
    <p:extLst>
      <p:ext uri="{BB962C8B-B14F-4D97-AF65-F5344CB8AC3E}">
        <p14:creationId xmlns:p14="http://schemas.microsoft.com/office/powerpoint/2010/main" val="35652780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Academic Level and Academic Load </a:t>
            </a:r>
          </a:p>
          <a:p>
            <a:pPr marL="0" indent="0">
              <a:buNone/>
            </a:pPr>
            <a:endParaRPr lang="en-US" sz="2400" dirty="0"/>
          </a:p>
          <a:p>
            <a:r>
              <a:rPr lang="en-US" sz="2400" dirty="0"/>
              <a:t>Academic Level – Freshman, Sophomore, etc. – based on </a:t>
            </a:r>
            <a:r>
              <a:rPr lang="en-US" sz="2400" dirty="0" smtClean="0"/>
              <a:t>units </a:t>
            </a:r>
            <a:r>
              <a:rPr lang="en-US" sz="2400" dirty="0"/>
              <a:t>successfully completed</a:t>
            </a:r>
          </a:p>
          <a:p>
            <a:r>
              <a:rPr lang="en-US" sz="2400" dirty="0"/>
              <a:t>Academic Load – Full time, part time, ¾ time – based on units enrolled</a:t>
            </a:r>
          </a:p>
          <a:p>
            <a:r>
              <a:rPr lang="en-US" sz="2400" dirty="0"/>
              <a:t>Various system processes use these rules to determine a student's academic level and academic load—processes such as class enrollment, financial aid reporting, and the consolidation of academic </a:t>
            </a:r>
            <a:r>
              <a:rPr lang="en-US" sz="2400" dirty="0" smtClean="0"/>
              <a:t>statistics for reporting.</a:t>
            </a:r>
            <a:endParaRPr lang="en-US" sz="2400" dirty="0"/>
          </a:p>
          <a:p>
            <a:pPr marL="0" indent="0">
              <a:buNone/>
            </a:pPr>
            <a:endParaRPr lang="en-US" dirty="0"/>
          </a:p>
        </p:txBody>
      </p:sp>
      <p:sp>
        <p:nvSpPr>
          <p:cNvPr id="3" name="Title 2"/>
          <p:cNvSpPr>
            <a:spLocks noGrp="1"/>
          </p:cNvSpPr>
          <p:nvPr>
            <p:ph type="title"/>
          </p:nvPr>
        </p:nvSpPr>
        <p:spPr/>
        <p:txBody>
          <a:bodyPr/>
          <a:lstStyle/>
          <a:p>
            <a:r>
              <a:rPr lang="en-US" dirty="0" smtClean="0"/>
              <a:t>Academic Level and Load</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49</a:t>
            </a:fld>
            <a:endParaRPr lang="en-US" dirty="0"/>
          </a:p>
        </p:txBody>
      </p:sp>
    </p:spTree>
    <p:extLst>
      <p:ext uri="{BB962C8B-B14F-4D97-AF65-F5344CB8AC3E}">
        <p14:creationId xmlns:p14="http://schemas.microsoft.com/office/powerpoint/2010/main" val="715370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Building blocks for </a:t>
            </a:r>
            <a:r>
              <a:rPr lang="en-US" sz="2400" dirty="0" smtClean="0"/>
              <a:t>Human Capital Management</a:t>
            </a:r>
            <a:endParaRPr lang="en-US" sz="2400" dirty="0"/>
          </a:p>
          <a:p>
            <a:pPr lvl="1"/>
            <a:r>
              <a:rPr lang="en-US" sz="2400" dirty="0" smtClean="0"/>
              <a:t>Company</a:t>
            </a:r>
            <a:endParaRPr lang="en-US" sz="2400" dirty="0"/>
          </a:p>
          <a:p>
            <a:pPr lvl="1"/>
            <a:r>
              <a:rPr lang="en-US" sz="2400" dirty="0" smtClean="0"/>
              <a:t>HR Business Unit</a:t>
            </a:r>
            <a:endParaRPr lang="en-US" sz="2400" dirty="0"/>
          </a:p>
          <a:p>
            <a:pPr lvl="1"/>
            <a:r>
              <a:rPr lang="en-US" sz="2400" dirty="0" smtClean="0"/>
              <a:t>Departments</a:t>
            </a:r>
          </a:p>
          <a:p>
            <a:r>
              <a:rPr lang="en-US" sz="2400" dirty="0" smtClean="0"/>
              <a:t>The following slides illustrate 3 examples of organizational global structure</a:t>
            </a:r>
            <a:endParaRPr lang="en-US" sz="2400" dirty="0"/>
          </a:p>
          <a:p>
            <a:pPr lvl="1"/>
            <a:r>
              <a:rPr lang="en-US" sz="2400" dirty="0"/>
              <a:t>Pierce </a:t>
            </a:r>
            <a:r>
              <a:rPr lang="en-US" sz="2400" dirty="0" smtClean="0"/>
              <a:t>College</a:t>
            </a:r>
            <a:endParaRPr lang="en-US" sz="2400" dirty="0"/>
          </a:p>
          <a:p>
            <a:pPr lvl="1"/>
            <a:r>
              <a:rPr lang="en-US" sz="2400" dirty="0"/>
              <a:t>Seattle Central Community </a:t>
            </a:r>
            <a:r>
              <a:rPr lang="en-US" sz="2400" dirty="0" smtClean="0"/>
              <a:t>College</a:t>
            </a:r>
            <a:endParaRPr lang="en-US" sz="2400" dirty="0"/>
          </a:p>
          <a:p>
            <a:pPr lvl="1"/>
            <a:r>
              <a:rPr lang="en-US" sz="2400" dirty="0"/>
              <a:t>Spokane College</a:t>
            </a:r>
          </a:p>
          <a:p>
            <a:endParaRPr lang="en-US" dirty="0"/>
          </a:p>
        </p:txBody>
      </p:sp>
      <p:sp>
        <p:nvSpPr>
          <p:cNvPr id="3" name="Title 2"/>
          <p:cNvSpPr>
            <a:spLocks noGrp="1"/>
          </p:cNvSpPr>
          <p:nvPr>
            <p:ph type="title"/>
          </p:nvPr>
        </p:nvSpPr>
        <p:spPr/>
        <p:txBody>
          <a:bodyPr/>
          <a:lstStyle/>
          <a:p>
            <a:r>
              <a:rPr lang="en-US" sz="2600" dirty="0"/>
              <a:t>Global Design – </a:t>
            </a:r>
            <a:r>
              <a:rPr lang="en-US" sz="2600" dirty="0" smtClean="0"/>
              <a:t>Human Capital Management (HCM)</a:t>
            </a:r>
            <a:endParaRPr lang="en-US" sz="2600" dirty="0"/>
          </a:p>
        </p:txBody>
      </p:sp>
      <p:sp>
        <p:nvSpPr>
          <p:cNvPr id="4" name="Slide Number Placeholder 3"/>
          <p:cNvSpPr>
            <a:spLocks noGrp="1"/>
          </p:cNvSpPr>
          <p:nvPr>
            <p:ph type="sldNum" sz="quarter" idx="10"/>
          </p:nvPr>
        </p:nvSpPr>
        <p:spPr/>
        <p:txBody>
          <a:bodyPr/>
          <a:lstStyle/>
          <a:p>
            <a:fld id="{36E1A458-F34A-4426-820C-5767D69C6D10}" type="slidenum">
              <a:rPr lang="en-US" smtClean="0"/>
              <a:t>5</a:t>
            </a:fld>
            <a:endParaRPr lang="en-US"/>
          </a:p>
        </p:txBody>
      </p:sp>
    </p:spTree>
    <p:extLst>
      <p:ext uri="{BB962C8B-B14F-4D97-AF65-F5344CB8AC3E}">
        <p14:creationId xmlns:p14="http://schemas.microsoft.com/office/powerpoint/2010/main" val="42883659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Academic Calendars </a:t>
            </a:r>
          </a:p>
          <a:p>
            <a:pPr lvl="0"/>
            <a:r>
              <a:rPr lang="en-US" sz="2800" dirty="0"/>
              <a:t>Academic calendars define the landmark dates that drive much of the day-to-day business at the academic institution.</a:t>
            </a:r>
          </a:p>
          <a:p>
            <a:pPr lvl="0"/>
            <a:r>
              <a:rPr lang="en-US" sz="2800" dirty="0"/>
              <a:t>Academic calendars contains cancel, withdrawal, drop deadlines and other key dates</a:t>
            </a:r>
          </a:p>
          <a:p>
            <a:pPr lvl="0"/>
            <a:r>
              <a:rPr lang="en-US" sz="2800" dirty="0"/>
              <a:t>Academic calendars can be set up with static landmark dates based upon terms and sessions, or landmark dates can be dynamically calculated for individual classes.</a:t>
            </a:r>
          </a:p>
          <a:p>
            <a:pPr marL="0" indent="0">
              <a:buNone/>
            </a:pPr>
            <a:endParaRPr lang="en-US" dirty="0"/>
          </a:p>
        </p:txBody>
      </p:sp>
      <p:sp>
        <p:nvSpPr>
          <p:cNvPr id="3" name="Title 2"/>
          <p:cNvSpPr>
            <a:spLocks noGrp="1"/>
          </p:cNvSpPr>
          <p:nvPr>
            <p:ph type="title"/>
          </p:nvPr>
        </p:nvSpPr>
        <p:spPr/>
        <p:txBody>
          <a:bodyPr/>
          <a:lstStyle/>
          <a:p>
            <a:r>
              <a:rPr lang="en-US" dirty="0" smtClean="0"/>
              <a:t>Academic Calendar</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50</a:t>
            </a:fld>
            <a:endParaRPr lang="en-US" dirty="0"/>
          </a:p>
        </p:txBody>
      </p:sp>
    </p:spTree>
    <p:extLst>
      <p:ext uri="{BB962C8B-B14F-4D97-AF65-F5344CB8AC3E}">
        <p14:creationId xmlns:p14="http://schemas.microsoft.com/office/powerpoint/2010/main" val="25243308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Terms (Quarters) and </a:t>
            </a:r>
            <a:r>
              <a:rPr lang="en-US" dirty="0" smtClean="0"/>
              <a:t>Sessions</a:t>
            </a:r>
            <a:endParaRPr lang="en-US" sz="2400" dirty="0"/>
          </a:p>
          <a:p>
            <a:pPr lvl="0"/>
            <a:r>
              <a:rPr lang="en-US" sz="2400" dirty="0"/>
              <a:t>Terms and sessions are time elements used in conjunction with the academic calendar.  </a:t>
            </a:r>
          </a:p>
          <a:p>
            <a:pPr lvl="0"/>
            <a:r>
              <a:rPr lang="en-US" sz="2400" dirty="0"/>
              <a:t>Term dates can affect class enrollment, financial aid, billing, tuition refunds, and statistical reporting.</a:t>
            </a:r>
          </a:p>
          <a:p>
            <a:pPr lvl="0"/>
            <a:r>
              <a:rPr lang="en-US" sz="2400" dirty="0"/>
              <a:t>Terms are linked to every academic career at the college</a:t>
            </a:r>
          </a:p>
          <a:p>
            <a:pPr lvl="0"/>
            <a:r>
              <a:rPr lang="en-US" sz="2400" dirty="0"/>
              <a:t>Sessions subdivide a term into multiple time periods in which classes can be offered </a:t>
            </a:r>
          </a:p>
          <a:p>
            <a:pPr lvl="0"/>
            <a:r>
              <a:rPr lang="en-US" sz="2400" dirty="0"/>
              <a:t>Sessions can have their own landmark dates for enrollment functions, census date, and begin/end dates, among others.</a:t>
            </a:r>
          </a:p>
          <a:p>
            <a:endParaRPr lang="en-US" dirty="0"/>
          </a:p>
        </p:txBody>
      </p:sp>
      <p:sp>
        <p:nvSpPr>
          <p:cNvPr id="3" name="Title 2"/>
          <p:cNvSpPr>
            <a:spLocks noGrp="1"/>
          </p:cNvSpPr>
          <p:nvPr>
            <p:ph type="title"/>
          </p:nvPr>
        </p:nvSpPr>
        <p:spPr/>
        <p:txBody>
          <a:bodyPr/>
          <a:lstStyle/>
          <a:p>
            <a:r>
              <a:rPr lang="en-US" dirty="0" smtClean="0"/>
              <a:t>Academic Terms and Sessions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51</a:t>
            </a:fld>
            <a:endParaRPr lang="en-US" dirty="0"/>
          </a:p>
        </p:txBody>
      </p:sp>
    </p:spTree>
    <p:extLst>
      <p:ext uri="{BB962C8B-B14F-4D97-AF65-F5344CB8AC3E}">
        <p14:creationId xmlns:p14="http://schemas.microsoft.com/office/powerpoint/2010/main" val="20975724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Grading </a:t>
            </a:r>
            <a:r>
              <a:rPr lang="en-US" dirty="0" smtClean="0"/>
              <a:t>Scheme</a:t>
            </a:r>
            <a:endParaRPr lang="en-US" sz="2400" dirty="0"/>
          </a:p>
          <a:p>
            <a:pPr lvl="0"/>
            <a:r>
              <a:rPr lang="en-US" sz="2400" dirty="0"/>
              <a:t>Typically, grade schemes are unique for each </a:t>
            </a:r>
            <a:r>
              <a:rPr lang="en-US" sz="2400" dirty="0" smtClean="0"/>
              <a:t>career</a:t>
            </a:r>
            <a:endParaRPr lang="en-US" sz="2400" dirty="0"/>
          </a:p>
          <a:p>
            <a:pPr lvl="0"/>
            <a:r>
              <a:rPr lang="en-US" sz="2400" dirty="0"/>
              <a:t>Grade schemes are made up grade bases</a:t>
            </a:r>
          </a:p>
          <a:p>
            <a:pPr lvl="0"/>
            <a:r>
              <a:rPr lang="en-US" sz="2400" dirty="0"/>
              <a:t>Grade bases are made up of individual </a:t>
            </a:r>
            <a:r>
              <a:rPr lang="en-US" sz="2400" dirty="0" smtClean="0"/>
              <a:t>grades</a:t>
            </a:r>
          </a:p>
          <a:p>
            <a:pPr lvl="0"/>
            <a:r>
              <a:rPr lang="en-US" sz="2400" dirty="0" smtClean="0"/>
              <a:t>Grade bases are attached to courses</a:t>
            </a:r>
            <a:endParaRPr lang="en-US" sz="2400" dirty="0"/>
          </a:p>
          <a:p>
            <a:pPr lvl="0"/>
            <a:r>
              <a:rPr lang="en-US" sz="2400" dirty="0"/>
              <a:t>Example of a Grading Scheme – “Academic Grading Scheme”</a:t>
            </a:r>
          </a:p>
          <a:p>
            <a:pPr lvl="0"/>
            <a:r>
              <a:rPr lang="en-US" sz="2400" dirty="0"/>
              <a:t>Example of a Grading Basis – “Audit”  or “Pass/Fail”</a:t>
            </a:r>
          </a:p>
          <a:p>
            <a:pPr lvl="0"/>
            <a:r>
              <a:rPr lang="en-US" sz="2400" dirty="0"/>
              <a:t>Example of grades within a Grading Basis </a:t>
            </a:r>
          </a:p>
          <a:p>
            <a:pPr lvl="1"/>
            <a:r>
              <a:rPr lang="en-US" sz="2400" dirty="0"/>
              <a:t>“AUD” and “AUF” for “Audit” basis </a:t>
            </a:r>
          </a:p>
          <a:p>
            <a:pPr lvl="1"/>
            <a:r>
              <a:rPr lang="en-US" sz="2400" dirty="0"/>
              <a:t>“P” and “F” for “Pass/Fail” </a:t>
            </a:r>
            <a:r>
              <a:rPr lang="en-US" sz="2400" dirty="0" smtClean="0"/>
              <a:t>basis</a:t>
            </a:r>
            <a:endParaRPr lang="en-US" sz="2400" dirty="0"/>
          </a:p>
          <a:p>
            <a:pPr marL="0" indent="0">
              <a:buNone/>
            </a:pPr>
            <a:endParaRPr lang="en-US" dirty="0"/>
          </a:p>
        </p:txBody>
      </p:sp>
      <p:sp>
        <p:nvSpPr>
          <p:cNvPr id="3" name="Title 2"/>
          <p:cNvSpPr>
            <a:spLocks noGrp="1"/>
          </p:cNvSpPr>
          <p:nvPr>
            <p:ph type="title"/>
          </p:nvPr>
        </p:nvSpPr>
        <p:spPr/>
        <p:txBody>
          <a:bodyPr/>
          <a:lstStyle/>
          <a:p>
            <a:r>
              <a:rPr lang="en-US" dirty="0" smtClean="0"/>
              <a:t>Grading Schemes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52</a:t>
            </a:fld>
            <a:endParaRPr lang="en-US" dirty="0"/>
          </a:p>
        </p:txBody>
      </p:sp>
    </p:spTree>
    <p:extLst>
      <p:ext uri="{BB962C8B-B14F-4D97-AF65-F5344CB8AC3E}">
        <p14:creationId xmlns:p14="http://schemas.microsoft.com/office/powerpoint/2010/main" val="22863423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Facilities</a:t>
            </a:r>
          </a:p>
          <a:p>
            <a:r>
              <a:rPr lang="en-US" dirty="0" smtClean="0"/>
              <a:t>A facility is a combination of a building and a room where classes and events are commonly held </a:t>
            </a:r>
          </a:p>
          <a:p>
            <a:r>
              <a:rPr lang="en-US" dirty="0" smtClean="0"/>
              <a:t>Facilities are assigned on the schedule of classes to denote where a class will take place</a:t>
            </a:r>
          </a:p>
          <a:p>
            <a:pPr marL="0" indent="0">
              <a:buNone/>
            </a:pPr>
            <a:endParaRPr lang="en-US" dirty="0"/>
          </a:p>
        </p:txBody>
      </p:sp>
      <p:sp>
        <p:nvSpPr>
          <p:cNvPr id="3" name="Title 2"/>
          <p:cNvSpPr>
            <a:spLocks noGrp="1"/>
          </p:cNvSpPr>
          <p:nvPr>
            <p:ph type="title"/>
          </p:nvPr>
        </p:nvSpPr>
        <p:spPr/>
        <p:txBody>
          <a:bodyPr/>
          <a:lstStyle/>
          <a:p>
            <a:r>
              <a:rPr lang="en-US" dirty="0" smtClean="0"/>
              <a:t>Facilities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53</a:t>
            </a:fld>
            <a:endParaRPr lang="en-US" dirty="0"/>
          </a:p>
        </p:txBody>
      </p:sp>
    </p:spTree>
    <p:extLst>
      <p:ext uri="{BB962C8B-B14F-4D97-AF65-F5344CB8AC3E}">
        <p14:creationId xmlns:p14="http://schemas.microsoft.com/office/powerpoint/2010/main" val="420160885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A walk through the requirements in need of foundation decision discussion.</a:t>
            </a:r>
          </a:p>
          <a:p>
            <a:r>
              <a:rPr lang="en-US" sz="2800" dirty="0" smtClean="0"/>
              <a:t>Some requirements will not need discussion, as they are succinctly stated and have been researched fully </a:t>
            </a:r>
          </a:p>
          <a:p>
            <a:r>
              <a:rPr lang="en-US" sz="2800" dirty="0" smtClean="0"/>
              <a:t>Examine how what we’ve captured during requirement validation has been designed to meet the needs of colleges and allow for discussion </a:t>
            </a:r>
          </a:p>
          <a:p>
            <a:r>
              <a:rPr lang="en-US" sz="2800" dirty="0" smtClean="0"/>
              <a:t>A shallow dive into Campus Solutions</a:t>
            </a:r>
          </a:p>
          <a:p>
            <a:endParaRPr lang="en-US" dirty="0"/>
          </a:p>
        </p:txBody>
      </p:sp>
      <p:sp>
        <p:nvSpPr>
          <p:cNvPr id="3" name="Title 2"/>
          <p:cNvSpPr>
            <a:spLocks noGrp="1"/>
          </p:cNvSpPr>
          <p:nvPr>
            <p:ph type="title"/>
          </p:nvPr>
        </p:nvSpPr>
        <p:spPr/>
        <p:txBody>
          <a:bodyPr/>
          <a:lstStyle/>
          <a:p>
            <a:r>
              <a:rPr lang="en-US" dirty="0" smtClean="0"/>
              <a:t>Global Design of Academic Structure</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54</a:t>
            </a:fld>
            <a:endParaRPr lang="en-US" dirty="0"/>
          </a:p>
        </p:txBody>
      </p:sp>
    </p:spTree>
    <p:extLst>
      <p:ext uri="{BB962C8B-B14F-4D97-AF65-F5344CB8AC3E}">
        <p14:creationId xmlns:p14="http://schemas.microsoft.com/office/powerpoint/2010/main" val="143263237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and Answers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55</a:t>
            </a:fld>
            <a:endParaRPr lang="en-US" dirty="0"/>
          </a:p>
        </p:txBody>
      </p:sp>
      <p:pic>
        <p:nvPicPr>
          <p:cNvPr id="1026" name="Picture 2" descr="C:\Users\Consultant\AppData\Local\Microsoft\Windows\Temporary Internet Files\Content.IE5\3IDQSKMV\MP900315598[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2291937"/>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2317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and Answers</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56</a:t>
            </a:fld>
            <a:endParaRPr lang="en-US"/>
          </a:p>
        </p:txBody>
      </p:sp>
      <p:pic>
        <p:nvPicPr>
          <p:cNvPr id="14337" name="Picture 1" descr="http://lcs4all.org/wp-content/uploads/2011/10/Thank-You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68504" y="1409700"/>
            <a:ext cx="5646696"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942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p:txBody>
      </p:sp>
      <p:sp>
        <p:nvSpPr>
          <p:cNvPr id="3" name="Title 2"/>
          <p:cNvSpPr>
            <a:spLocks noGrp="1"/>
          </p:cNvSpPr>
          <p:nvPr>
            <p:ph type="title"/>
          </p:nvPr>
        </p:nvSpPr>
        <p:spPr/>
        <p:txBody>
          <a:bodyPr/>
          <a:lstStyle/>
          <a:p>
            <a:r>
              <a:rPr lang="en-US" dirty="0" smtClean="0"/>
              <a:t>Global Design – HCM Pierce Example</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6</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73480"/>
            <a:ext cx="911352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98311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p:txBody>
      </p:sp>
      <p:sp>
        <p:nvSpPr>
          <p:cNvPr id="3" name="Title 2"/>
          <p:cNvSpPr>
            <a:spLocks noGrp="1"/>
          </p:cNvSpPr>
          <p:nvPr>
            <p:ph type="title"/>
          </p:nvPr>
        </p:nvSpPr>
        <p:spPr/>
        <p:txBody>
          <a:bodyPr/>
          <a:lstStyle/>
          <a:p>
            <a:r>
              <a:rPr lang="en-US" dirty="0" smtClean="0"/>
              <a:t>Global Design – HCM Seattle Example</a:t>
            </a:r>
            <a:endParaRPr lang="en-US" dirty="0"/>
          </a:p>
        </p:txBody>
      </p:sp>
      <p:sp>
        <p:nvSpPr>
          <p:cNvPr id="4" name="Slide Number Placeholder 3"/>
          <p:cNvSpPr>
            <a:spLocks noGrp="1"/>
          </p:cNvSpPr>
          <p:nvPr>
            <p:ph type="sldNum" sz="quarter" idx="10"/>
          </p:nvPr>
        </p:nvSpPr>
        <p:spPr/>
        <p:txBody>
          <a:bodyPr/>
          <a:lstStyle/>
          <a:p>
            <a:fld id="{36E1A458-F34A-4426-820C-5767D69C6D10}" type="slidenum">
              <a:rPr lang="en-US" smtClean="0"/>
              <a:t>7</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2999"/>
            <a:ext cx="8915400" cy="510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66142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p:txBody>
      </p:sp>
      <p:sp>
        <p:nvSpPr>
          <p:cNvPr id="3" name="Title 2"/>
          <p:cNvSpPr>
            <a:spLocks noGrp="1"/>
          </p:cNvSpPr>
          <p:nvPr>
            <p:ph type="title"/>
          </p:nvPr>
        </p:nvSpPr>
        <p:spPr/>
        <p:txBody>
          <a:bodyPr/>
          <a:lstStyle/>
          <a:p>
            <a:r>
              <a:rPr lang="en-US" sz="3200" dirty="0" smtClean="0"/>
              <a:t>Global Design – HCM Spokane Example</a:t>
            </a:r>
            <a:endParaRPr lang="en-US" sz="3200" dirty="0"/>
          </a:p>
        </p:txBody>
      </p:sp>
      <p:sp>
        <p:nvSpPr>
          <p:cNvPr id="4" name="Slide Number Placeholder 3"/>
          <p:cNvSpPr>
            <a:spLocks noGrp="1"/>
          </p:cNvSpPr>
          <p:nvPr>
            <p:ph type="sldNum" sz="quarter" idx="10"/>
          </p:nvPr>
        </p:nvSpPr>
        <p:spPr/>
        <p:txBody>
          <a:bodyPr/>
          <a:lstStyle/>
          <a:p>
            <a:fld id="{36E1A458-F34A-4426-820C-5767D69C6D10}" type="slidenum">
              <a:rPr lang="en-US" smtClean="0"/>
              <a:t>8</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1"/>
            <a:ext cx="914400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662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Building blocks for Campus Solutions</a:t>
            </a:r>
          </a:p>
          <a:p>
            <a:pPr lvl="1"/>
            <a:r>
              <a:rPr lang="en-US" sz="2400" dirty="0" smtClean="0"/>
              <a:t>Institution</a:t>
            </a:r>
          </a:p>
          <a:p>
            <a:pPr lvl="1"/>
            <a:r>
              <a:rPr lang="en-US" sz="2400" dirty="0" smtClean="0"/>
              <a:t>Academic </a:t>
            </a:r>
            <a:r>
              <a:rPr lang="en-US" sz="2400" dirty="0"/>
              <a:t>Group</a:t>
            </a:r>
          </a:p>
          <a:p>
            <a:pPr lvl="1"/>
            <a:r>
              <a:rPr lang="en-US" sz="2400" dirty="0"/>
              <a:t>Academic </a:t>
            </a:r>
            <a:r>
              <a:rPr lang="en-US" sz="2400" dirty="0" smtClean="0"/>
              <a:t>Organization</a:t>
            </a:r>
          </a:p>
          <a:p>
            <a:pPr lvl="1"/>
            <a:r>
              <a:rPr lang="en-US" sz="2400" dirty="0" smtClean="0"/>
              <a:t>Academic Career</a:t>
            </a:r>
          </a:p>
          <a:p>
            <a:pPr lvl="1"/>
            <a:r>
              <a:rPr lang="en-US" sz="2400" dirty="0" smtClean="0"/>
              <a:t>Academic Program</a:t>
            </a:r>
          </a:p>
          <a:p>
            <a:pPr lvl="1"/>
            <a:r>
              <a:rPr lang="en-US" sz="2400" dirty="0" smtClean="0"/>
              <a:t>Academic Plan</a:t>
            </a:r>
          </a:p>
          <a:p>
            <a:r>
              <a:rPr lang="en-US" sz="2400" dirty="0" smtClean="0"/>
              <a:t>Global Design means that these building blocks need to be used in a standardized fashion across all colleges</a:t>
            </a:r>
          </a:p>
          <a:p>
            <a:r>
              <a:rPr lang="en-US" sz="2400" dirty="0" smtClean="0"/>
              <a:t>The next few slides give an overall design and some examples</a:t>
            </a:r>
            <a:endParaRPr lang="en-US" sz="2400" dirty="0"/>
          </a:p>
        </p:txBody>
      </p:sp>
      <p:sp>
        <p:nvSpPr>
          <p:cNvPr id="3" name="Title 2"/>
          <p:cNvSpPr>
            <a:spLocks noGrp="1"/>
          </p:cNvSpPr>
          <p:nvPr>
            <p:ph type="title"/>
          </p:nvPr>
        </p:nvSpPr>
        <p:spPr/>
        <p:txBody>
          <a:bodyPr/>
          <a:lstStyle/>
          <a:p>
            <a:r>
              <a:rPr lang="en-US" sz="3200" dirty="0" smtClean="0"/>
              <a:t>Global Design – Campus Solutions (CS)</a:t>
            </a:r>
            <a:endParaRPr lang="en-US" sz="3200" dirty="0"/>
          </a:p>
        </p:txBody>
      </p:sp>
      <p:sp>
        <p:nvSpPr>
          <p:cNvPr id="4" name="Slide Number Placeholder 3"/>
          <p:cNvSpPr>
            <a:spLocks noGrp="1"/>
          </p:cNvSpPr>
          <p:nvPr>
            <p:ph type="sldNum" sz="quarter" idx="10"/>
          </p:nvPr>
        </p:nvSpPr>
        <p:spPr/>
        <p:txBody>
          <a:bodyPr/>
          <a:lstStyle/>
          <a:p>
            <a:fld id="{36E1A458-F34A-4426-820C-5767D69C6D10}" type="slidenum">
              <a:rPr lang="en-US" smtClean="0"/>
              <a:t>9</a:t>
            </a:fld>
            <a:endParaRPr lang="en-US"/>
          </a:p>
        </p:txBody>
      </p:sp>
    </p:spTree>
    <p:extLst>
      <p:ext uri="{BB962C8B-B14F-4D97-AF65-F5344CB8AC3E}">
        <p14:creationId xmlns:p14="http://schemas.microsoft.com/office/powerpoint/2010/main" val="1801169738"/>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Blu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F64B5AA68BCE43B6D90D24485F1B17" ma:contentTypeVersion="" ma:contentTypeDescription="Create a new document." ma:contentTypeScope="" ma:versionID="e3e6ca188e92685c557986f61c889db9">
  <xsd:schema xmlns:xsd="http://www.w3.org/2001/XMLSchema" xmlns:xs="http://www.w3.org/2001/XMLSchema" xmlns:p="http://schemas.microsoft.com/office/2006/metadata/properties" xmlns:ns2="$ListId:CRL;" targetNamespace="http://schemas.microsoft.com/office/2006/metadata/properties" ma:root="true" ma:fieldsID="d95d8f1ba1f676c6c0824a9dec577833" ns2:_="">
    <xsd:import namespace="$ListId:CRL;"/>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CRL;"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ListId:CRL;">BootCamp Presentation Day 1</Description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7D759B-EC6C-4D31-8A88-4DDCFBCD40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CRL;"/>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80F86D-1E1C-4E13-88AF-6EB2D5EF0ED8}">
  <ds:schemaRefs>
    <ds:schemaRef ds:uri="http://www.w3.org/XML/1998/namespace"/>
    <ds:schemaRef ds:uri="http://schemas.microsoft.com/office/2006/documentManagement/types"/>
    <ds:schemaRef ds:uri="http://purl.org/dc/terms/"/>
    <ds:schemaRef ds:uri="http://schemas.openxmlformats.org/package/2006/metadata/core-properties"/>
    <ds:schemaRef ds:uri="http://purl.org/dc/dcmitype/"/>
    <ds:schemaRef ds:uri="http://schemas.microsoft.com/office/2006/metadata/properties"/>
    <ds:schemaRef ds:uri="http://schemas.microsoft.com/office/infopath/2007/PartnerControls"/>
    <ds:schemaRef ds:uri="http://purl.org/dc/elements/1.1/"/>
    <ds:schemaRef ds:uri="$ListId:CRL;"/>
  </ds:schemaRefs>
</ds:datastoreItem>
</file>

<file path=customXml/itemProps3.xml><?xml version="1.0" encoding="utf-8"?>
<ds:datastoreItem xmlns:ds="http://schemas.openxmlformats.org/officeDocument/2006/customXml" ds:itemID="{13FD4CA5-9FC2-4E1C-AC6A-D8E6CE421B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4485</TotalTime>
  <Words>2756</Words>
  <Application>Microsoft Office PowerPoint</Application>
  <PresentationFormat>On-screen Show (4:3)</PresentationFormat>
  <Paragraphs>399</Paragraphs>
  <Slides>56</Slides>
  <Notes>14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56</vt:i4>
      </vt:variant>
    </vt:vector>
  </HeadingPairs>
  <TitlesOfParts>
    <vt:vector size="65" baseType="lpstr">
      <vt:lpstr>Adobe Heiti Std R</vt:lpstr>
      <vt:lpstr>Arial</vt:lpstr>
      <vt:lpstr>Calibri</vt:lpstr>
      <vt:lpstr>Courier New</vt:lpstr>
      <vt:lpstr>Wingdings</vt:lpstr>
      <vt:lpstr>lightBlue</vt:lpstr>
      <vt:lpstr>2_Custom Design</vt:lpstr>
      <vt:lpstr>1_Custom Design</vt:lpstr>
      <vt:lpstr>Custom Design</vt:lpstr>
      <vt:lpstr>Global Solution – BPA Workshops Foundation Proposal Review and Adoption</vt:lpstr>
      <vt:lpstr>Agenda</vt:lpstr>
      <vt:lpstr>Global Design</vt:lpstr>
      <vt:lpstr>Global Design Across Pillars</vt:lpstr>
      <vt:lpstr>Global Design – Human Capital Management (HCM)</vt:lpstr>
      <vt:lpstr>Global Design – HCM Pierce Example</vt:lpstr>
      <vt:lpstr>Global Design – HCM Seattle Example</vt:lpstr>
      <vt:lpstr>Global Design – HCM Spokane Example</vt:lpstr>
      <vt:lpstr>Global Design – Campus Solutions (CS)</vt:lpstr>
      <vt:lpstr>Global Design – CS (Concept)</vt:lpstr>
      <vt:lpstr>Global Design – CS Examples</vt:lpstr>
      <vt:lpstr>Global Design – CS Examples</vt:lpstr>
      <vt:lpstr>Global Design – Another CS Example</vt:lpstr>
      <vt:lpstr>Global Design – Finance (FSCM)</vt:lpstr>
      <vt:lpstr>Global Design – FSCM Seattle Dist. Example</vt:lpstr>
      <vt:lpstr>Global Design – FSCM GRCC Example</vt:lpstr>
      <vt:lpstr>Global Design – Security</vt:lpstr>
      <vt:lpstr>Global Design – Security</vt:lpstr>
      <vt:lpstr>Global Design – Security</vt:lpstr>
      <vt:lpstr>Global Design – Security</vt:lpstr>
      <vt:lpstr>PeopleSoft ERP Solution</vt:lpstr>
      <vt:lpstr>PeopleSoft ERP Solution</vt:lpstr>
      <vt:lpstr>Organizational Structure</vt:lpstr>
      <vt:lpstr>Organizational Structure</vt:lpstr>
      <vt:lpstr>Organizational Structure – HCM</vt:lpstr>
      <vt:lpstr>Organizational Structure – HCM</vt:lpstr>
      <vt:lpstr>Organizational Structure – HCM</vt:lpstr>
      <vt:lpstr>Organizational Structure</vt:lpstr>
      <vt:lpstr>Organizational Structure</vt:lpstr>
      <vt:lpstr>Organizational Structure – CS</vt:lpstr>
      <vt:lpstr>Organizational Structure</vt:lpstr>
      <vt:lpstr>Organizational Structure</vt:lpstr>
      <vt:lpstr>Organizational Structure – FMS</vt:lpstr>
      <vt:lpstr>Organizational Structure</vt:lpstr>
      <vt:lpstr>Afternoon Session</vt:lpstr>
      <vt:lpstr>Academic Structure Agenda</vt:lpstr>
      <vt:lpstr>Academic Structure Session Goals</vt:lpstr>
      <vt:lpstr>Academic Structure Defined</vt:lpstr>
      <vt:lpstr>Academic Structure - Components</vt:lpstr>
      <vt:lpstr>Academic Institution</vt:lpstr>
      <vt:lpstr>Campus</vt:lpstr>
      <vt:lpstr>Academic Group</vt:lpstr>
      <vt:lpstr>Academic Organization</vt:lpstr>
      <vt:lpstr>Academic Career</vt:lpstr>
      <vt:lpstr>Academic Program</vt:lpstr>
      <vt:lpstr>Academic Plan</vt:lpstr>
      <vt:lpstr>Academic Subjects</vt:lpstr>
      <vt:lpstr>Degrees</vt:lpstr>
      <vt:lpstr>Academic Level and Load</vt:lpstr>
      <vt:lpstr>Academic Calendar</vt:lpstr>
      <vt:lpstr>Academic Terms and Sessions</vt:lpstr>
      <vt:lpstr>Grading Schemes</vt:lpstr>
      <vt:lpstr>Facilities</vt:lpstr>
      <vt:lpstr>Global Design of Academic Structure</vt:lpstr>
      <vt:lpstr>Questions and Answers</vt:lpstr>
      <vt:lpstr>Questions and Answers</vt:lpstr>
    </vt:vector>
  </TitlesOfParts>
  <Company>UWP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Decision Day 2</dc:title>
  <dc:creator>Paul Leung</dc:creator>
  <cp:lastModifiedBy>Riveland, Bruce</cp:lastModifiedBy>
  <cp:revision>315</cp:revision>
  <cp:lastPrinted>2011-05-05T15:27:30Z</cp:lastPrinted>
  <dcterms:created xsi:type="dcterms:W3CDTF">2011-04-27T18:48:09Z</dcterms:created>
  <dcterms:modified xsi:type="dcterms:W3CDTF">2016-01-05T21:52:53Z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ference">
    <vt:lpwstr/>
  </property>
  <property fmtid="{D5CDD505-2E9C-101B-9397-08002B2CF9AE}" pid="3" name="Category0">
    <vt:lpwstr>Project Kick-off</vt:lpwstr>
  </property>
  <property fmtid="{D5CDD505-2E9C-101B-9397-08002B2CF9AE}" pid="4" name="Description0">
    <vt:lpwstr>Executive Project Kick-off Presentation</vt:lpwstr>
  </property>
  <property fmtid="{D5CDD505-2E9C-101B-9397-08002B2CF9AE}" pid="5" name="Doc Type">
    <vt:lpwstr>Presentation</vt:lpwstr>
  </property>
  <property fmtid="{D5CDD505-2E9C-101B-9397-08002B2CF9AE}" pid="6" name="Phase">
    <vt:lpwstr>e. Communication</vt:lpwstr>
  </property>
  <property fmtid="{D5CDD505-2E9C-101B-9397-08002B2CF9AE}" pid="7" name="baseline">
    <vt:lpwstr>0</vt:lpwstr>
  </property>
  <property fmtid="{D5CDD505-2E9C-101B-9397-08002B2CF9AE}" pid="8" name="Client">
    <vt:lpwstr/>
  </property>
  <property fmtid="{D5CDD505-2E9C-101B-9397-08002B2CF9AE}" pid="9" name="Issued To">
    <vt:lpwstr/>
  </property>
  <property fmtid="{D5CDD505-2E9C-101B-9397-08002B2CF9AE}" pid="10" name="Document Number">
    <vt:lpwstr/>
  </property>
  <property fmtid="{D5CDD505-2E9C-101B-9397-08002B2CF9AE}" pid="11" name="Version0">
    <vt:lpwstr/>
  </property>
  <property fmtid="{D5CDD505-2E9C-101B-9397-08002B2CF9AE}" pid="12" name="Approved By (CIBER)">
    <vt:lpwstr/>
  </property>
  <property fmtid="{D5CDD505-2E9C-101B-9397-08002B2CF9AE}" pid="13" name="Approved Date (CIBER)">
    <vt:lpwstr/>
  </property>
  <property fmtid="{D5CDD505-2E9C-101B-9397-08002B2CF9AE}" pid="14" name="Approved Date (Client)">
    <vt:lpwstr/>
  </property>
  <property fmtid="{D5CDD505-2E9C-101B-9397-08002B2CF9AE}" pid="15" name="File Name">
    <vt:lpwstr/>
  </property>
  <property fmtid="{D5CDD505-2E9C-101B-9397-08002B2CF9AE}" pid="16" name="Author0">
    <vt:lpwstr/>
  </property>
  <property fmtid="{D5CDD505-2E9C-101B-9397-08002B2CF9AE}" pid="17" name="Status">
    <vt:lpwstr/>
  </property>
  <property fmtid="{D5CDD505-2E9C-101B-9397-08002B2CF9AE}" pid="18" name="Security Class">
    <vt:lpwstr/>
  </property>
  <property fmtid="{D5CDD505-2E9C-101B-9397-08002B2CF9AE}" pid="19" name="Issue Date">
    <vt:lpwstr/>
  </property>
  <property fmtid="{D5CDD505-2E9C-101B-9397-08002B2CF9AE}" pid="20" name="Issued By">
    <vt:lpwstr/>
  </property>
  <property fmtid="{D5CDD505-2E9C-101B-9397-08002B2CF9AE}" pid="21" name="Distribution">
    <vt:lpwstr/>
  </property>
  <property fmtid="{D5CDD505-2E9C-101B-9397-08002B2CF9AE}" pid="22" name="Approved By (Client)">
    <vt:lpwstr/>
  </property>
  <property fmtid="{D5CDD505-2E9C-101B-9397-08002B2CF9AE}" pid="23" name="ContentTypeId">
    <vt:lpwstr>0x0101002BF64B5AA68BCE43B6D90D24485F1B17</vt:lpwstr>
  </property>
</Properties>
</file>