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handoutMasterIdLst>
    <p:handoutMasterId r:id="rId18"/>
  </p:handoutMasterIdLst>
  <p:sldIdLst>
    <p:sldId id="256" r:id="rId5"/>
    <p:sldId id="284" r:id="rId6"/>
    <p:sldId id="278" r:id="rId7"/>
    <p:sldId id="279" r:id="rId8"/>
    <p:sldId id="290" r:id="rId9"/>
    <p:sldId id="280" r:id="rId10"/>
    <p:sldId id="269" r:id="rId11"/>
    <p:sldId id="289" r:id="rId12"/>
    <p:sldId id="285" r:id="rId13"/>
    <p:sldId id="286" r:id="rId14"/>
    <p:sldId id="287" r:id="rId15"/>
    <p:sldId id="266" r:id="rId16"/>
  </p:sldIdLst>
  <p:sldSz cx="9144000" cy="6858000" type="screen4x3"/>
  <p:notesSz cx="6946900" cy="9271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FFFFCC"/>
    <a:srgbClr val="003366"/>
    <a:srgbClr val="009900"/>
    <a:srgbClr val="00FF00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777" autoAdjust="0"/>
    <p:restoredTop sz="80708" autoAdjust="0"/>
  </p:normalViewPr>
  <p:slideViewPr>
    <p:cSldViewPr>
      <p:cViewPr>
        <p:scale>
          <a:sx n="80" d="100"/>
          <a:sy n="80" d="100"/>
        </p:scale>
        <p:origin x="-594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0323" cy="463550"/>
          </a:xfrm>
          <a:prstGeom prst="rect">
            <a:avLst/>
          </a:prstGeom>
        </p:spPr>
        <p:txBody>
          <a:bodyPr vert="horz" lIns="92653" tIns="46327" rIns="92653" bIns="46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4970" y="0"/>
            <a:ext cx="3010323" cy="463550"/>
          </a:xfrm>
          <a:prstGeom prst="rect">
            <a:avLst/>
          </a:prstGeom>
        </p:spPr>
        <p:txBody>
          <a:bodyPr vert="horz" lIns="92653" tIns="46327" rIns="92653" bIns="46327" rtlCol="0"/>
          <a:lstStyle>
            <a:lvl1pPr algn="r">
              <a:defRPr sz="1200"/>
            </a:lvl1pPr>
          </a:lstStyle>
          <a:p>
            <a:fld id="{C84459F6-1D04-4544-8CAB-75AC0A22EFD7}" type="datetimeFigureOut">
              <a:rPr lang="en-US" smtClean="0"/>
              <a:pPr/>
              <a:t>1/23/2013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5841"/>
            <a:ext cx="3010323" cy="463550"/>
          </a:xfrm>
          <a:prstGeom prst="rect">
            <a:avLst/>
          </a:prstGeom>
        </p:spPr>
        <p:txBody>
          <a:bodyPr vert="horz" lIns="92653" tIns="46327" rIns="92653" bIns="46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4970" y="8805841"/>
            <a:ext cx="3010323" cy="463550"/>
          </a:xfrm>
          <a:prstGeom prst="rect">
            <a:avLst/>
          </a:prstGeom>
        </p:spPr>
        <p:txBody>
          <a:bodyPr vert="horz" lIns="92653" tIns="46327" rIns="92653" bIns="46327" rtlCol="0" anchor="b"/>
          <a:lstStyle>
            <a:lvl1pPr algn="r">
              <a:defRPr sz="1200"/>
            </a:lvl1pPr>
          </a:lstStyle>
          <a:p>
            <a:fld id="{1EDAC177-D017-4F5C-B530-C54B78CF19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436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09900" cy="463550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5414" y="0"/>
            <a:ext cx="3009900" cy="463550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FC0FBA73-D376-4CFA-ABD0-B6FD6EA95EFA}" type="datetimeFigureOut">
              <a:rPr lang="en-US" smtClean="0"/>
              <a:pPr/>
              <a:t>1/23/2013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57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03725"/>
            <a:ext cx="5556250" cy="4171950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05863"/>
            <a:ext cx="3009900" cy="463550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5414" y="8805863"/>
            <a:ext cx="3009900" cy="463550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3D6A927D-D9FC-4FCA-BA4B-418B14885B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670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6A927D-D9FC-4FCA-BA4B-418B14885B5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030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6A927D-D9FC-4FCA-BA4B-418B14885B5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174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6A927D-D9FC-4FCA-BA4B-418B14885B5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21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9371">
              <a:defRPr/>
            </a:pPr>
            <a:r>
              <a:rPr lang="en-US" b="1" baseline="0" dirty="0" smtClean="0"/>
              <a:t/>
            </a:r>
            <a:br>
              <a:rPr lang="en-US" b="1" baseline="0" dirty="0" smtClean="0"/>
            </a:br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6A927D-D9FC-4FCA-BA4B-418B14885B5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23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b="0" i="0" baseline="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6A927D-D9FC-4FCA-BA4B-418B14885B5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170507" indent="-170507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6A927D-D9FC-4FCA-BA4B-418B14885B5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40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170507" indent="-170507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6A927D-D9FC-4FCA-BA4B-418B14885B5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404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6A927D-D9FC-4FCA-BA4B-418B14885B5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863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6126-B259-4CC9-BF20-9E1C00093E1E}" type="datetime1">
              <a:rPr lang="en-US" smtClean="0"/>
              <a:pPr/>
              <a:t>1/23/2013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BDE-A83A-464F-A902-05455E2D8887}" type="datetime1">
              <a:rPr lang="en-US" smtClean="0"/>
              <a:pPr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CAE8-52D8-42F9-910F-F557851BD7F2}" type="datetime1">
              <a:rPr lang="en-US" smtClean="0"/>
              <a:pPr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71600" y="6356350"/>
            <a:ext cx="1219200" cy="365125"/>
          </a:xfrm>
        </p:spPr>
        <p:txBody>
          <a:bodyPr/>
          <a:lstStyle/>
          <a:p>
            <a:fld id="{4ADD6E3F-20F3-4CAF-89D8-A197D2E5F080}" type="datetime1">
              <a:rPr lang="en-US" smtClean="0"/>
              <a:pPr/>
              <a:t>1/23/2013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SBCTC_Logo_color_we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86600" y="6238875"/>
            <a:ext cx="1272175" cy="6191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2618-F08C-411B-9E62-CE3EB03D8BD4}" type="datetime1">
              <a:rPr lang="en-US" smtClean="0"/>
              <a:pPr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7135-DD69-4566-83CE-DA18D06266B1}" type="datetime1">
              <a:rPr lang="en-US" smtClean="0"/>
              <a:pPr/>
              <a:t>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E99FE-9DD4-413D-AD7B-CFDC844A8286}" type="datetime1">
              <a:rPr lang="en-US" smtClean="0"/>
              <a:pPr/>
              <a:t>1/23/2013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EC42-31C6-4BDE-A88F-E924A7215BA4}" type="datetime1">
              <a:rPr lang="en-US" smtClean="0"/>
              <a:pPr/>
              <a:t>1/23/2013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1281-28FF-4133-9515-D49993708C81}" type="datetime1">
              <a:rPr lang="en-US" smtClean="0"/>
              <a:pPr/>
              <a:t>1/23/2013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5BAD-9521-4E0C-BF75-E84C2A17FDD9}" type="datetime1">
              <a:rPr lang="en-US" smtClean="0"/>
              <a:pPr/>
              <a:t>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E4ACF-C9A4-47C8-A684-3A3101986FE7}" type="datetime1">
              <a:rPr lang="en-US" smtClean="0"/>
              <a:pPr/>
              <a:t>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0E97CBE-2F76-4078-872F-E37EF4F1EE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477000" y="6324600"/>
            <a:ext cx="1295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03745E-7B93-43C1-A1E7-FDED37FAD937}" type="datetime1">
              <a:rPr lang="en-US" smtClean="0"/>
              <a:pPr/>
              <a:t>1/23/2013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E97CBE-2F76-4078-872F-E37EF4F1EEC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pic>
        <p:nvPicPr>
          <p:cNvPr id="14" name="Picture 13" descr="ctcLINK logo mini.bmp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304800" y="6324600"/>
            <a:ext cx="1247775" cy="4159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tkeen@sbctc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667000"/>
            <a:ext cx="7851648" cy="1676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Business Process Documentation Request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343400"/>
            <a:ext cx="7854696" cy="637736"/>
          </a:xfrm>
        </p:spPr>
        <p:txBody>
          <a:bodyPr/>
          <a:lstStyle/>
          <a:p>
            <a:r>
              <a:rPr lang="en-US" dirty="0" smtClean="0"/>
              <a:t>January 2013</a:t>
            </a:r>
          </a:p>
        </p:txBody>
      </p:sp>
      <p:pic>
        <p:nvPicPr>
          <p:cNvPr id="4" name="Picture 3" descr="ctcLINK logo mini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17048" y="1143000"/>
            <a:ext cx="5180606" cy="17716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6172200"/>
            <a:ext cx="17716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8" name="Picture 7" descr="SBCTC_Logo_color_web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38200" y="5107969"/>
            <a:ext cx="2438400" cy="11866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545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4200" dirty="0"/>
              <a:t>How to Send </a:t>
            </a:r>
            <a:r>
              <a:rPr lang="en-US" sz="4200" dirty="0" smtClean="0"/>
              <a:t>Your Documents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38912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Review the business process list provided in the email.</a:t>
            </a:r>
          </a:p>
          <a:p>
            <a:r>
              <a:rPr lang="en-US" dirty="0" smtClean="0"/>
              <a:t>If you see an item on the list and have something </a:t>
            </a:r>
          </a:p>
          <a:p>
            <a:pPr lvl="1"/>
            <a:r>
              <a:rPr lang="en-US" dirty="0" smtClean="0"/>
              <a:t>Email the ctcLink Project Team member at the bottom of that list.</a:t>
            </a:r>
          </a:p>
          <a:p>
            <a:r>
              <a:rPr lang="en-US" dirty="0" smtClean="0"/>
              <a:t>Don’t have a document for an item?  </a:t>
            </a:r>
          </a:p>
          <a:p>
            <a:pPr lvl="1"/>
            <a:r>
              <a:rPr lang="en-US" dirty="0" smtClean="0"/>
              <a:t>Skip to the next item.</a:t>
            </a:r>
          </a:p>
          <a:p>
            <a:r>
              <a:rPr lang="en-US" dirty="0" smtClean="0"/>
              <a:t>Afraid we’ve missed something important?</a:t>
            </a:r>
          </a:p>
          <a:p>
            <a:pPr lvl="1"/>
            <a:r>
              <a:rPr lang="en-US" dirty="0"/>
              <a:t>Email the ctcLink Project Team member at the bottom of that list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Don’t have the form electronically?</a:t>
            </a:r>
          </a:p>
          <a:p>
            <a:pPr lvl="1"/>
            <a:r>
              <a:rPr lang="en-US" dirty="0" smtClean="0"/>
              <a:t>Scan and email or drop a sample in the mail.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098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04088"/>
            <a:ext cx="8839200" cy="1143000"/>
          </a:xfrm>
        </p:spPr>
        <p:txBody>
          <a:bodyPr>
            <a:noAutofit/>
          </a:bodyPr>
          <a:lstStyle/>
          <a:p>
            <a:r>
              <a:rPr lang="en-US" sz="3800" dirty="0"/>
              <a:t>Future Document </a:t>
            </a:r>
            <a:r>
              <a:rPr lang="en-US" sz="3800" dirty="0" smtClean="0"/>
              <a:t>Updates/Process Changes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if we send you a policy manual, but later have a significant change?</a:t>
            </a:r>
          </a:p>
          <a:p>
            <a:pPr lvl="1"/>
            <a:r>
              <a:rPr lang="en-US" dirty="0" smtClean="0"/>
              <a:t>If you resend us the document, we can replace it in our document repository.</a:t>
            </a:r>
          </a:p>
          <a:p>
            <a:r>
              <a:rPr lang="en-US" dirty="0" smtClean="0"/>
              <a:t>What happens if I sent SBCTC a template for notifying students, but that notice changes periodically?</a:t>
            </a:r>
          </a:p>
          <a:p>
            <a:pPr lvl="1"/>
            <a:r>
              <a:rPr lang="en-US" dirty="0" smtClean="0"/>
              <a:t>When we get to the time of localizing configuration you can alert us to those updates prior to configuring the college unique test bed.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9468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609600" y="2362200"/>
            <a:ext cx="7772400" cy="1362456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Thank you!</a:t>
            </a:r>
            <a:b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Any Questions?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6" name="Picture 5" descr="SBCTC_Logo_color_we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57800" y="762000"/>
            <a:ext cx="2857500" cy="13906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66800" y="4343400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Tara Keen, Functional Application Manager, </a:t>
            </a:r>
            <a:r>
              <a:rPr lang="en-US" sz="2000" dirty="0" smtClean="0">
                <a:hlinkClick r:id="rId4"/>
              </a:rPr>
              <a:t>tkeen@sbctc.edu</a:t>
            </a:r>
            <a:r>
              <a:rPr lang="en-US" sz="20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en-US" dirty="0" smtClean="0"/>
              <a:t>Today’s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76400"/>
            <a:ext cx="7696200" cy="43434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Project Roadmap</a:t>
            </a:r>
          </a:p>
          <a:p>
            <a:r>
              <a:rPr lang="en-US" sz="2800" dirty="0"/>
              <a:t>Benefits of </a:t>
            </a:r>
            <a:r>
              <a:rPr lang="en-US" sz="2800" dirty="0" smtClean="0"/>
              <a:t>Early Document Collection</a:t>
            </a:r>
          </a:p>
          <a:p>
            <a:r>
              <a:rPr lang="en-US" sz="2800" dirty="0" smtClean="0"/>
              <a:t>What If We Don’t Have Time?</a:t>
            </a:r>
            <a:endParaRPr lang="en-US" sz="2800" dirty="0"/>
          </a:p>
          <a:p>
            <a:r>
              <a:rPr lang="en-US" sz="2800" dirty="0" smtClean="0"/>
              <a:t>Global </a:t>
            </a:r>
            <a:r>
              <a:rPr lang="en-US" sz="2800" dirty="0"/>
              <a:t>Design Prep (pre-vendor)</a:t>
            </a:r>
            <a:endParaRPr lang="en-US" sz="2800" dirty="0" smtClean="0"/>
          </a:p>
          <a:p>
            <a:r>
              <a:rPr lang="en-US" sz="2800" dirty="0" smtClean="0"/>
              <a:t>Global Design Approach (with vendor)</a:t>
            </a:r>
          </a:p>
          <a:p>
            <a:r>
              <a:rPr lang="en-US" sz="2800" dirty="0"/>
              <a:t>College Design Localization</a:t>
            </a:r>
          </a:p>
          <a:p>
            <a:r>
              <a:rPr lang="en-US" sz="2800" dirty="0" smtClean="0"/>
              <a:t>Types of Documents</a:t>
            </a:r>
          </a:p>
          <a:p>
            <a:r>
              <a:rPr lang="en-US" sz="2800" dirty="0" smtClean="0"/>
              <a:t>How to Send ctcLink Your Documents</a:t>
            </a:r>
          </a:p>
          <a:p>
            <a:r>
              <a:rPr lang="en-US" sz="2800" dirty="0" smtClean="0"/>
              <a:t>Future Document Updates or Process Changes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17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entagon 43"/>
          <p:cNvSpPr/>
          <p:nvPr/>
        </p:nvSpPr>
        <p:spPr>
          <a:xfrm>
            <a:off x="1262069" y="2706177"/>
            <a:ext cx="1190049" cy="487188"/>
          </a:xfrm>
          <a:prstGeom prst="homePlate">
            <a:avLst>
              <a:gd name="adj" fmla="val 35141"/>
            </a:avLst>
          </a:prstGeom>
          <a:solidFill>
            <a:srgbClr val="ABEF31"/>
          </a:solidFill>
          <a:ln w="9525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a-DK" kern="0" dirty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73" name="Rektangel 72"/>
          <p:cNvSpPr/>
          <p:nvPr/>
        </p:nvSpPr>
        <p:spPr>
          <a:xfrm rot="10800000" flipV="1">
            <a:off x="0" y="1391900"/>
            <a:ext cx="9144000" cy="5466100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75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  <a:gs pos="100000">
                <a:srgbClr val="E6E6E6">
                  <a:tint val="50000"/>
                  <a:shade val="100000"/>
                  <a:satMod val="350000"/>
                </a:srgbClr>
              </a:gs>
              <a:gs pos="31000">
                <a:srgbClr val="E6E6E6">
                  <a:tint val="50000"/>
                  <a:shade val="100000"/>
                  <a:satMod val="350000"/>
                </a:srgbClr>
              </a:gs>
              <a:gs pos="52000">
                <a:srgbClr val="E6E6E6">
                  <a:tint val="50000"/>
                  <a:shade val="100000"/>
                  <a:satMod val="350000"/>
                </a:srgbClr>
              </a:gs>
            </a:gsLst>
            <a:lin ang="16200000" scaled="1"/>
            <a:tileRect/>
          </a:gra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Pentagon 4"/>
          <p:cNvSpPr/>
          <p:nvPr/>
        </p:nvSpPr>
        <p:spPr>
          <a:xfrm>
            <a:off x="162511" y="1443742"/>
            <a:ext cx="8981489" cy="3199180"/>
          </a:xfrm>
          <a:prstGeom prst="homePlate">
            <a:avLst>
              <a:gd name="adj" fmla="val 27124"/>
            </a:avLst>
          </a:prstGeom>
          <a:solidFill>
            <a:schemeClr val="bg1"/>
          </a:solidFill>
          <a:ln w="3175" cap="flat" cmpd="sng" algn="ctr">
            <a:solidFill>
              <a:schemeClr val="bg1">
                <a:lumMod val="8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a-DK" kern="0">
              <a:solidFill>
                <a:sysClr val="window" lastClr="FFFFFF"/>
              </a:solidFill>
              <a:latin typeface="Calibri"/>
            </a:endParaRPr>
          </a:p>
        </p:txBody>
      </p:sp>
      <p:grpSp>
        <p:nvGrpSpPr>
          <p:cNvPr id="3" name="Gruppe 28"/>
          <p:cNvGrpSpPr/>
          <p:nvPr/>
        </p:nvGrpSpPr>
        <p:grpSpPr>
          <a:xfrm>
            <a:off x="1844374" y="1695224"/>
            <a:ext cx="6200775" cy="3012355"/>
            <a:chOff x="979255" y="2130354"/>
            <a:chExt cx="3127586" cy="2422187"/>
          </a:xfrm>
          <a:solidFill>
            <a:schemeClr val="bg1"/>
          </a:solidFill>
        </p:grpSpPr>
        <p:cxnSp>
          <p:nvCxnSpPr>
            <p:cNvPr id="16" name="Lige forbindelse 15"/>
            <p:cNvCxnSpPr/>
            <p:nvPr/>
          </p:nvCxnSpPr>
          <p:spPr>
            <a:xfrm rot="5400000">
              <a:off x="554191" y="3336584"/>
              <a:ext cx="2422187" cy="9728"/>
            </a:xfrm>
            <a:prstGeom prst="line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Lige forbindelse 17"/>
            <p:cNvCxnSpPr/>
            <p:nvPr/>
          </p:nvCxnSpPr>
          <p:spPr>
            <a:xfrm rot="5400000">
              <a:off x="-226975" y="3336584"/>
              <a:ext cx="2422187" cy="9728"/>
            </a:xfrm>
            <a:prstGeom prst="line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Lige forbindelse 18"/>
            <p:cNvCxnSpPr/>
            <p:nvPr/>
          </p:nvCxnSpPr>
          <p:spPr>
            <a:xfrm rot="5400000">
              <a:off x="2106794" y="3336584"/>
              <a:ext cx="2422187" cy="9728"/>
            </a:xfrm>
            <a:prstGeom prst="line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Lige forbindelse 19"/>
            <p:cNvCxnSpPr/>
            <p:nvPr/>
          </p:nvCxnSpPr>
          <p:spPr>
            <a:xfrm rot="5400000">
              <a:off x="1335357" y="3336584"/>
              <a:ext cx="2422187" cy="9728"/>
            </a:xfrm>
            <a:prstGeom prst="line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Lige forbindelse 20"/>
            <p:cNvCxnSpPr/>
            <p:nvPr/>
          </p:nvCxnSpPr>
          <p:spPr>
            <a:xfrm rot="5400000">
              <a:off x="2890883" y="3336584"/>
              <a:ext cx="2422187" cy="9728"/>
            </a:xfrm>
            <a:prstGeom prst="line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Pentagon 30"/>
          <p:cNvSpPr/>
          <p:nvPr/>
        </p:nvSpPr>
        <p:spPr>
          <a:xfrm>
            <a:off x="1752600" y="2658676"/>
            <a:ext cx="1984964" cy="669467"/>
          </a:xfrm>
          <a:prstGeom prst="homePlate">
            <a:avLst>
              <a:gd name="adj" fmla="val 35141"/>
            </a:avLst>
          </a:prstGeom>
          <a:solidFill>
            <a:srgbClr val="FFFF66"/>
          </a:solidFill>
          <a:ln w="9525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/>
          <a:lstStyle/>
          <a:p>
            <a:pPr algn="ctr">
              <a:defRPr/>
            </a:pPr>
            <a:endParaRPr lang="da-DK" kern="0" dirty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34" name="Tekstboks 33"/>
          <p:cNvSpPr txBox="1"/>
          <p:nvPr/>
        </p:nvSpPr>
        <p:spPr>
          <a:xfrm>
            <a:off x="1752600" y="2681812"/>
            <a:ext cx="1752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b="1" dirty="0" smtClean="0"/>
              <a:t>Global Design: Design, Build, Configure, Test Phase</a:t>
            </a:r>
            <a:endParaRPr lang="da-DK" sz="1200" b="1" dirty="0"/>
          </a:p>
        </p:txBody>
      </p:sp>
      <p:sp>
        <p:nvSpPr>
          <p:cNvPr id="49" name="Tekstboks 48"/>
          <p:cNvSpPr txBox="1"/>
          <p:nvPr/>
        </p:nvSpPr>
        <p:spPr>
          <a:xfrm>
            <a:off x="6930178" y="1590242"/>
            <a:ext cx="5212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a-DK" sz="1400" dirty="0" smtClean="0">
                <a:solidFill>
                  <a:srgbClr val="0070C0"/>
                </a:solidFill>
              </a:rPr>
              <a:t>2016</a:t>
            </a:r>
            <a:endParaRPr lang="da-DK" sz="1400" dirty="0">
              <a:solidFill>
                <a:srgbClr val="0070C0"/>
              </a:solidFill>
            </a:endParaRPr>
          </a:p>
        </p:txBody>
      </p:sp>
      <p:sp>
        <p:nvSpPr>
          <p:cNvPr id="51" name="Tekstboks 50"/>
          <p:cNvSpPr txBox="1"/>
          <p:nvPr/>
        </p:nvSpPr>
        <p:spPr>
          <a:xfrm>
            <a:off x="3855636" y="1563112"/>
            <a:ext cx="5180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a-DK" sz="1400" dirty="0" smtClean="0">
                <a:solidFill>
                  <a:srgbClr val="0070C0"/>
                </a:solidFill>
              </a:rPr>
              <a:t>2014</a:t>
            </a:r>
            <a:endParaRPr lang="da-DK" sz="1400" dirty="0">
              <a:solidFill>
                <a:srgbClr val="0070C0"/>
              </a:solidFill>
            </a:endParaRPr>
          </a:p>
        </p:txBody>
      </p:sp>
      <p:sp>
        <p:nvSpPr>
          <p:cNvPr id="52" name="Tekstboks 51"/>
          <p:cNvSpPr txBox="1"/>
          <p:nvPr/>
        </p:nvSpPr>
        <p:spPr>
          <a:xfrm>
            <a:off x="2216467" y="1563112"/>
            <a:ext cx="5035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a-DK" sz="1400" dirty="0" smtClean="0">
                <a:solidFill>
                  <a:srgbClr val="0070C0"/>
                </a:solidFill>
              </a:rPr>
              <a:t>2013</a:t>
            </a:r>
            <a:endParaRPr lang="da-DK" sz="1400" dirty="0">
              <a:solidFill>
                <a:srgbClr val="0070C0"/>
              </a:solidFill>
            </a:endParaRPr>
          </a:p>
        </p:txBody>
      </p:sp>
      <p:sp>
        <p:nvSpPr>
          <p:cNvPr id="53" name="Tekstboks 52"/>
          <p:cNvSpPr txBox="1"/>
          <p:nvPr/>
        </p:nvSpPr>
        <p:spPr>
          <a:xfrm>
            <a:off x="354722" y="1590242"/>
            <a:ext cx="5100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a-DK" sz="1400" dirty="0" smtClean="0">
                <a:solidFill>
                  <a:srgbClr val="0070C0"/>
                </a:solidFill>
              </a:rPr>
              <a:t>2012</a:t>
            </a:r>
            <a:endParaRPr lang="da-DK" sz="1400" dirty="0">
              <a:solidFill>
                <a:srgbClr val="0070C0"/>
              </a:solidFill>
            </a:endParaRPr>
          </a:p>
        </p:txBody>
      </p:sp>
      <p:sp>
        <p:nvSpPr>
          <p:cNvPr id="54" name="Tekstboks 53"/>
          <p:cNvSpPr txBox="1"/>
          <p:nvPr/>
        </p:nvSpPr>
        <p:spPr>
          <a:xfrm>
            <a:off x="5376118" y="1563112"/>
            <a:ext cx="5058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a-DK" sz="1400" dirty="0" smtClean="0">
                <a:solidFill>
                  <a:srgbClr val="0070C0"/>
                </a:solidFill>
              </a:rPr>
              <a:t>2015</a:t>
            </a:r>
            <a:endParaRPr lang="da-DK" sz="1400" dirty="0">
              <a:solidFill>
                <a:srgbClr val="0070C0"/>
              </a:solidFill>
            </a:endParaRPr>
          </a:p>
        </p:txBody>
      </p:sp>
      <p:sp>
        <p:nvSpPr>
          <p:cNvPr id="80" name="Rektangel 79"/>
          <p:cNvSpPr/>
          <p:nvPr/>
        </p:nvSpPr>
        <p:spPr>
          <a:xfrm>
            <a:off x="248551" y="581183"/>
            <a:ext cx="24237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600" kern="0" dirty="0" smtClean="0">
                <a:solidFill>
                  <a:sysClr val="windowText" lastClr="000000"/>
                </a:solidFill>
              </a:rPr>
              <a:t> </a:t>
            </a:r>
            <a:endParaRPr lang="da-DK" dirty="0"/>
          </a:p>
        </p:txBody>
      </p:sp>
      <p:sp>
        <p:nvSpPr>
          <p:cNvPr id="64" name="Rectangle 8"/>
          <p:cNvSpPr>
            <a:spLocks noChangeArrowheads="1"/>
          </p:cNvSpPr>
          <p:nvPr/>
        </p:nvSpPr>
        <p:spPr bwMode="gray">
          <a:xfrm>
            <a:off x="228600" y="765845"/>
            <a:ext cx="8520113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lvl="0">
              <a:defRPr/>
            </a:pPr>
            <a:r>
              <a:rPr lang="en-US" sz="4000" dirty="0" smtClean="0"/>
              <a:t>				Project </a:t>
            </a:r>
            <a:r>
              <a:rPr lang="en-US" sz="4000" dirty="0"/>
              <a:t>Roadmap</a:t>
            </a:r>
            <a:endParaRPr kumimoji="0" lang="de-DE" sz="24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6" name="Pentagon 55"/>
          <p:cNvSpPr/>
          <p:nvPr/>
        </p:nvSpPr>
        <p:spPr>
          <a:xfrm>
            <a:off x="2720003" y="1906944"/>
            <a:ext cx="1905000" cy="461665"/>
          </a:xfrm>
          <a:prstGeom prst="homePlate">
            <a:avLst>
              <a:gd name="adj" fmla="val 35141"/>
            </a:avLst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/>
          <a:lstStyle/>
          <a:p>
            <a:pPr algn="ctr">
              <a:defRPr/>
            </a:pPr>
            <a:endParaRPr lang="da-DK" kern="0">
              <a:solidFill>
                <a:srgbClr val="FFFFFF"/>
              </a:solidFill>
              <a:latin typeface="Arial Narrow" pitchFamily="-97" charset="0"/>
            </a:endParaRPr>
          </a:p>
        </p:txBody>
      </p:sp>
      <p:sp>
        <p:nvSpPr>
          <p:cNvPr id="65" name="Tekstboks 64"/>
          <p:cNvSpPr txBox="1"/>
          <p:nvPr/>
        </p:nvSpPr>
        <p:spPr>
          <a:xfrm>
            <a:off x="2720004" y="1898574"/>
            <a:ext cx="1768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 smtClean="0">
                <a:solidFill>
                  <a:schemeClr val="accent4">
                    <a:lumMod val="50000"/>
                  </a:schemeClr>
                </a:solidFill>
              </a:rPr>
              <a:t>First</a:t>
            </a:r>
            <a:r>
              <a:rPr lang="da-DK" sz="1200" b="1" dirty="0" smtClean="0">
                <a:solidFill>
                  <a:schemeClr val="accent1">
                    <a:lumMod val="50000"/>
                  </a:schemeClr>
                </a:solidFill>
              </a:rPr>
              <a:t>Link</a:t>
            </a:r>
            <a:r>
              <a:rPr lang="da-DK" sz="1200" b="1" dirty="0" smtClean="0"/>
              <a:t> </a:t>
            </a:r>
          </a:p>
          <a:p>
            <a:pPr algn="ctr"/>
            <a:r>
              <a:rPr lang="da-DK" sz="1200" b="1" dirty="0" smtClean="0"/>
              <a:t>Colleges</a:t>
            </a:r>
            <a:endParaRPr lang="da-DK" sz="1200" b="1" dirty="0"/>
          </a:p>
        </p:txBody>
      </p:sp>
      <p:sp>
        <p:nvSpPr>
          <p:cNvPr id="66" name="Pentagon 65"/>
          <p:cNvSpPr/>
          <p:nvPr/>
        </p:nvSpPr>
        <p:spPr>
          <a:xfrm>
            <a:off x="4704385" y="2234250"/>
            <a:ext cx="934474" cy="518281"/>
          </a:xfrm>
          <a:prstGeom prst="homePlate">
            <a:avLst>
              <a:gd name="adj" fmla="val 35141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/>
          <a:lstStyle/>
          <a:p>
            <a:pPr algn="ctr">
              <a:defRPr/>
            </a:pPr>
            <a:r>
              <a:rPr lang="da-DK" sz="1200" b="1" kern="0" dirty="0" smtClean="0"/>
              <a:t>Wave 1 Colleges</a:t>
            </a:r>
            <a:endParaRPr lang="da-DK" sz="1200" b="1" kern="0" dirty="0"/>
          </a:p>
        </p:txBody>
      </p:sp>
      <p:sp>
        <p:nvSpPr>
          <p:cNvPr id="68" name="Pentagon 67"/>
          <p:cNvSpPr/>
          <p:nvPr/>
        </p:nvSpPr>
        <p:spPr>
          <a:xfrm>
            <a:off x="71122" y="3293535"/>
            <a:ext cx="1190314" cy="467537"/>
          </a:xfrm>
          <a:prstGeom prst="homePlate">
            <a:avLst>
              <a:gd name="adj" fmla="val 35141"/>
            </a:avLst>
          </a:prstGeom>
          <a:solidFill>
            <a:srgbClr val="CCFF33"/>
          </a:solidFill>
          <a:ln w="9525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/>
          <a:lstStyle/>
          <a:p>
            <a:pPr algn="ctr">
              <a:defRPr/>
            </a:pPr>
            <a:endParaRPr lang="da-DK" kern="0" dirty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88" name="Tekstboks 87"/>
          <p:cNvSpPr txBox="1"/>
          <p:nvPr/>
        </p:nvSpPr>
        <p:spPr>
          <a:xfrm>
            <a:off x="115038" y="3289731"/>
            <a:ext cx="1280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b="1" dirty="0" smtClean="0"/>
              <a:t>RFP &amp; Vendor</a:t>
            </a:r>
          </a:p>
          <a:p>
            <a:r>
              <a:rPr lang="da-DK" sz="1200" b="1" dirty="0" smtClean="0"/>
              <a:t>Selection</a:t>
            </a:r>
          </a:p>
        </p:txBody>
      </p:sp>
      <p:pic>
        <p:nvPicPr>
          <p:cNvPr id="50" name="Picture 49" descr="ctcLINK logo mini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48428" y="610850"/>
            <a:ext cx="2343150" cy="781050"/>
          </a:xfrm>
          <a:prstGeom prst="rect">
            <a:avLst/>
          </a:prstGeom>
        </p:spPr>
      </p:pic>
      <p:pic>
        <p:nvPicPr>
          <p:cNvPr id="4103" name="Picture 7" descr="C:\Documents and Settings\thastings\Local Settings\Temporary Internet Files\Content.IE5\RS8S9S2G\MC900432618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63423" y="2841066"/>
            <a:ext cx="304686" cy="304686"/>
          </a:xfrm>
          <a:prstGeom prst="rect">
            <a:avLst/>
          </a:prstGeom>
          <a:noFill/>
        </p:spPr>
      </p:pic>
      <p:pic>
        <p:nvPicPr>
          <p:cNvPr id="61" name="Picture 7" descr="C:\Documents and Settings\thastings\Local Settings\Temporary Internet Files\Content.IE5\RS8S9S2G\MC900432618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0925" y="5354186"/>
            <a:ext cx="457314" cy="457314"/>
          </a:xfrm>
          <a:prstGeom prst="rect">
            <a:avLst/>
          </a:prstGeom>
          <a:noFill/>
        </p:spPr>
      </p:pic>
      <p:sp>
        <p:nvSpPr>
          <p:cNvPr id="62" name="TextBox 61"/>
          <p:cNvSpPr txBox="1"/>
          <p:nvPr/>
        </p:nvSpPr>
        <p:spPr>
          <a:xfrm>
            <a:off x="948239" y="5257800"/>
            <a:ext cx="7772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Implementation Phase Schedule: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 2012-2013 Configuration: Plan, design, build and test for implementation.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 2013-2014 Pilot(s): Implement and go live for a period before the next deployment wave.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 2014-2016 Subsequent Deployment Waves : 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 Gartner recommended 4 deployment waves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 SBCTC will negotiate with Ciber &amp; Oracle to select optimal deployment approach</a:t>
            </a:r>
          </a:p>
        </p:txBody>
      </p:sp>
      <p:sp>
        <p:nvSpPr>
          <p:cNvPr id="55" name="Pentagon 54"/>
          <p:cNvSpPr/>
          <p:nvPr/>
        </p:nvSpPr>
        <p:spPr>
          <a:xfrm>
            <a:off x="5620099" y="2752531"/>
            <a:ext cx="934474" cy="518281"/>
          </a:xfrm>
          <a:prstGeom prst="homePlate">
            <a:avLst>
              <a:gd name="adj" fmla="val 35141"/>
            </a:avLst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/>
          <a:lstStyle/>
          <a:p>
            <a:pPr algn="ctr">
              <a:defRPr/>
            </a:pPr>
            <a:r>
              <a:rPr lang="da-DK" sz="1200" b="1" kern="0" dirty="0" smtClean="0"/>
              <a:t>Wave 2 Colleges</a:t>
            </a:r>
            <a:endParaRPr lang="da-DK" sz="1200" b="1" kern="0" dirty="0"/>
          </a:p>
        </p:txBody>
      </p:sp>
      <p:sp>
        <p:nvSpPr>
          <p:cNvPr id="63" name="Pentagon 62"/>
          <p:cNvSpPr/>
          <p:nvPr/>
        </p:nvSpPr>
        <p:spPr>
          <a:xfrm>
            <a:off x="6603216" y="3193365"/>
            <a:ext cx="934474" cy="518281"/>
          </a:xfrm>
          <a:prstGeom prst="homePlate">
            <a:avLst>
              <a:gd name="adj" fmla="val 35141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/>
          <a:lstStyle/>
          <a:p>
            <a:pPr algn="ctr">
              <a:defRPr/>
            </a:pPr>
            <a:r>
              <a:rPr lang="da-DK" sz="1200" b="1" kern="0" dirty="0" smtClean="0"/>
              <a:t>Wave 3 Colleges</a:t>
            </a:r>
            <a:endParaRPr lang="da-DK" sz="1200" b="1" kern="0" dirty="0"/>
          </a:p>
        </p:txBody>
      </p:sp>
      <p:sp>
        <p:nvSpPr>
          <p:cNvPr id="69" name="Pentagon 68"/>
          <p:cNvSpPr/>
          <p:nvPr/>
        </p:nvSpPr>
        <p:spPr>
          <a:xfrm>
            <a:off x="7558624" y="3639504"/>
            <a:ext cx="934474" cy="518281"/>
          </a:xfrm>
          <a:prstGeom prst="homePlate">
            <a:avLst>
              <a:gd name="adj" fmla="val 35141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/>
          <a:lstStyle/>
          <a:p>
            <a:pPr algn="ctr">
              <a:defRPr/>
            </a:pPr>
            <a:r>
              <a:rPr lang="da-DK" sz="1200" b="1" kern="0" dirty="0" smtClean="0"/>
              <a:t>Wave 4 Colleges</a:t>
            </a:r>
            <a:endParaRPr lang="da-DK" sz="1200" b="1" kern="0" dirty="0"/>
          </a:p>
        </p:txBody>
      </p:sp>
      <p:sp>
        <p:nvSpPr>
          <p:cNvPr id="2" name="TextBox 1"/>
          <p:cNvSpPr txBox="1"/>
          <p:nvPr/>
        </p:nvSpPr>
        <p:spPr>
          <a:xfrm rot="16200000">
            <a:off x="109237" y="2807382"/>
            <a:ext cx="2748943" cy="369332"/>
          </a:xfrm>
          <a:prstGeom prst="rect">
            <a:avLst/>
          </a:prstGeom>
          <a:noFill/>
          <a:ln w="12700">
            <a:noFill/>
            <a:prstDash val="solid"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n-US" b="1" u="sng" cap="small" dirty="0" smtClean="0"/>
              <a:t>Contract Negotiations</a:t>
            </a:r>
            <a:endParaRPr lang="en-US" b="1" u="sng" cap="small" dirty="0"/>
          </a:p>
        </p:txBody>
      </p:sp>
      <p:pic>
        <p:nvPicPr>
          <p:cNvPr id="4104" name="Picture 8" descr="C:\Documents and Settings\thastings\Local Settings\Temporary Internet Files\Content.IE5\AX1CBHNZ\MC900441898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36992" y="4287463"/>
            <a:ext cx="879475" cy="7762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6162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200" dirty="0" smtClean="0"/>
              <a:t>Benefits of Early Document Collection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458200" cy="42367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  <a:p>
            <a:pPr lvl="1"/>
            <a:r>
              <a:rPr lang="en-US" dirty="0" smtClean="0"/>
              <a:t>SBCTC to organize college documents for vendor to review upon arrival</a:t>
            </a:r>
          </a:p>
          <a:p>
            <a:pPr lvl="2"/>
            <a:r>
              <a:rPr lang="en-US" dirty="0" smtClean="0"/>
              <a:t>Helps the vendor prepare to hold initial fit/gap sessions</a:t>
            </a:r>
          </a:p>
          <a:p>
            <a:pPr lvl="1"/>
            <a:r>
              <a:rPr lang="en-US" dirty="0" smtClean="0"/>
              <a:t>Enable SBCTC to review documentation </a:t>
            </a:r>
          </a:p>
          <a:p>
            <a:pPr lvl="2"/>
            <a:r>
              <a:rPr lang="en-US" dirty="0" smtClean="0"/>
              <a:t>Find where there are system-wide consistent practices </a:t>
            </a:r>
          </a:p>
          <a:p>
            <a:pPr lvl="2"/>
            <a:r>
              <a:rPr lang="en-US" dirty="0" smtClean="0"/>
              <a:t>Identify wide variations that require a ‘best practice’ alignment.</a:t>
            </a:r>
          </a:p>
          <a:p>
            <a:pPr lvl="1"/>
            <a:r>
              <a:rPr lang="en-US" dirty="0" smtClean="0"/>
              <a:t>Avoid delays during fit/gap process </a:t>
            </a:r>
          </a:p>
          <a:p>
            <a:pPr lvl="2"/>
            <a:r>
              <a:rPr lang="en-US" dirty="0" smtClean="0"/>
              <a:t>No waiting for SMEs to locate critical information back at the college.</a:t>
            </a:r>
          </a:p>
          <a:p>
            <a:pPr lvl="1"/>
            <a:r>
              <a:rPr lang="en-US" dirty="0" smtClean="0"/>
              <a:t>Enables all colleges are represented </a:t>
            </a:r>
          </a:p>
          <a:p>
            <a:pPr lvl="2"/>
            <a:r>
              <a:rPr lang="en-US" dirty="0" smtClean="0"/>
              <a:t>For colleges not directly represented by a SME in the fit/gap process</a:t>
            </a:r>
          </a:p>
          <a:p>
            <a:pPr lvl="2"/>
            <a:r>
              <a:rPr lang="en-US" dirty="0" smtClean="0"/>
              <a:t>Ensure their perspective is accounted for before or during the sessions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29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229600" cy="1143000"/>
          </a:xfrm>
        </p:spPr>
        <p:txBody>
          <a:bodyPr/>
          <a:lstStyle/>
          <a:p>
            <a:r>
              <a:rPr lang="en-US" dirty="0" smtClean="0"/>
              <a:t>What if we don’t have time?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648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SBCTC </a:t>
            </a:r>
            <a:r>
              <a:rPr lang="en-US" sz="2000" u="sng" dirty="0" smtClean="0">
                <a:solidFill>
                  <a:srgbClr val="C00000"/>
                </a:solidFill>
              </a:rPr>
              <a:t>does not</a:t>
            </a:r>
            <a:r>
              <a:rPr lang="en-US" sz="2000" dirty="0" smtClean="0">
                <a:solidFill>
                  <a:srgbClr val="C00000"/>
                </a:solidFill>
              </a:rPr>
              <a:t> want colleges to draft anything </a:t>
            </a:r>
            <a:r>
              <a:rPr lang="en-US" sz="2000" b="1" i="1" dirty="0" smtClean="0">
                <a:solidFill>
                  <a:srgbClr val="C00000"/>
                </a:solidFill>
              </a:rPr>
              <a:t>new </a:t>
            </a:r>
            <a:r>
              <a:rPr lang="en-US" sz="2000" dirty="0" smtClean="0">
                <a:solidFill>
                  <a:srgbClr val="C00000"/>
                </a:solidFill>
              </a:rPr>
              <a:t>for this.  </a:t>
            </a:r>
          </a:p>
          <a:p>
            <a:pPr marL="0" indent="0" algn="ctr"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We know you are working with minimal staff to do an amazing job of serving students and our community at large!</a:t>
            </a:r>
          </a:p>
          <a:p>
            <a:r>
              <a:rPr lang="en-US" sz="2000" dirty="0" smtClean="0"/>
              <a:t>This is not a job to be done by one person. Distribute the list across your college departments:</a:t>
            </a:r>
          </a:p>
          <a:p>
            <a:pPr lvl="1"/>
            <a:r>
              <a:rPr lang="en-US" sz="2000" dirty="0"/>
              <a:t>Have staff review the </a:t>
            </a:r>
            <a:r>
              <a:rPr lang="en-US" sz="2000" dirty="0" smtClean="0"/>
              <a:t>lists and know that some lists will have processes that are handled by different departments.</a:t>
            </a:r>
          </a:p>
          <a:p>
            <a:pPr lvl="1"/>
            <a:r>
              <a:rPr lang="en-US" sz="2000" dirty="0" smtClean="0"/>
              <a:t>If departments include this topic in regular staff meetings anyone can send something they might have on hand.</a:t>
            </a:r>
          </a:p>
          <a:p>
            <a:r>
              <a:rPr lang="en-US" sz="2000" dirty="0" smtClean="0"/>
              <a:t>We have time later in the process to catch anything we missed.</a:t>
            </a:r>
          </a:p>
          <a:p>
            <a:r>
              <a:rPr lang="en-US" sz="2000" dirty="0" smtClean="0"/>
              <a:t>Your college’s needs are important and we want to give you the best and earliest opportunity to keep us informed.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156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924800" cy="743712"/>
          </a:xfrm>
        </p:spPr>
        <p:txBody>
          <a:bodyPr>
            <a:normAutofit/>
          </a:bodyPr>
          <a:lstStyle/>
          <a:p>
            <a:r>
              <a:rPr lang="en-US" sz="4200" dirty="0" smtClean="0"/>
              <a:t>Global Design Prep (pre-vendor)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153400" cy="5029200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Starting Now:</a:t>
            </a:r>
          </a:p>
          <a:p>
            <a:pPr lvl="2"/>
            <a:r>
              <a:rPr lang="en-US" dirty="0" smtClean="0"/>
              <a:t>Analysis of </a:t>
            </a:r>
            <a:r>
              <a:rPr lang="en-US" dirty="0"/>
              <a:t>c</a:t>
            </a:r>
            <a:r>
              <a:rPr lang="en-US" dirty="0" smtClean="0"/>
              <a:t>urrent Business Process Documentation</a:t>
            </a:r>
          </a:p>
          <a:p>
            <a:pPr lvl="3"/>
            <a:r>
              <a:rPr lang="en-US" dirty="0" smtClean="0"/>
              <a:t>Piloted document collection with FirstLink college Financial Aid Offices (Dec - Jan)</a:t>
            </a:r>
          </a:p>
          <a:p>
            <a:pPr lvl="3"/>
            <a:r>
              <a:rPr lang="en-US" dirty="0" smtClean="0"/>
              <a:t>Request all colleges to provide documentation by 2/15/13</a:t>
            </a:r>
          </a:p>
          <a:p>
            <a:pPr lvl="1"/>
            <a:r>
              <a:rPr lang="en-US" dirty="0" smtClean="0"/>
              <a:t>Next Steps &amp; Goals: </a:t>
            </a:r>
          </a:p>
          <a:p>
            <a:pPr lvl="2"/>
            <a:r>
              <a:rPr lang="en-US" dirty="0"/>
              <a:t>Organize college materials into an easily searchable document repository.</a:t>
            </a:r>
          </a:p>
          <a:p>
            <a:pPr lvl="2"/>
            <a:r>
              <a:rPr lang="en-US" dirty="0" smtClean="0"/>
              <a:t>Analyze documentation:</a:t>
            </a:r>
          </a:p>
          <a:p>
            <a:pPr lvl="3"/>
            <a:r>
              <a:rPr lang="en-US" dirty="0" smtClean="0"/>
              <a:t>Identify areas of consistent business processes </a:t>
            </a:r>
          </a:p>
          <a:p>
            <a:pPr lvl="3"/>
            <a:r>
              <a:rPr lang="en-US" dirty="0" smtClean="0"/>
              <a:t>Identify business process that are widely varied across the colleges</a:t>
            </a:r>
          </a:p>
          <a:p>
            <a:pPr lvl="2"/>
            <a:r>
              <a:rPr lang="en-US" dirty="0" smtClean="0"/>
              <a:t>Identify challenging areas for data migration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7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848600" cy="990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Global Design Approach (with vendor)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82000" cy="4724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Business Process Review Workshops</a:t>
            </a:r>
          </a:p>
          <a:p>
            <a:pPr lvl="1"/>
            <a:r>
              <a:rPr lang="en-US" dirty="0" smtClean="0"/>
              <a:t>Functional Fit/Gap – </a:t>
            </a:r>
          </a:p>
          <a:p>
            <a:pPr lvl="2"/>
            <a:r>
              <a:rPr lang="en-US" dirty="0"/>
              <a:t>Full review of the business processes and functionality of all modules across all application </a:t>
            </a:r>
            <a:r>
              <a:rPr lang="en-US" dirty="0" smtClean="0"/>
              <a:t>suites</a:t>
            </a:r>
          </a:p>
          <a:p>
            <a:pPr lvl="2"/>
            <a:r>
              <a:rPr lang="en-US" dirty="0"/>
              <a:t>Alignment of WCTC Business Processes to ERP </a:t>
            </a:r>
            <a:r>
              <a:rPr lang="en-US" dirty="0" smtClean="0"/>
              <a:t>Solution</a:t>
            </a:r>
            <a:endParaRPr lang="en-US" dirty="0"/>
          </a:p>
          <a:p>
            <a:pPr lvl="2"/>
            <a:r>
              <a:rPr lang="en-US" dirty="0" smtClean="0"/>
              <a:t>Requires </a:t>
            </a:r>
            <a:r>
              <a:rPr lang="en-US" dirty="0"/>
              <a:t>participation of </a:t>
            </a:r>
            <a:r>
              <a:rPr lang="en-US" dirty="0" smtClean="0"/>
              <a:t>Functional </a:t>
            </a:r>
            <a:r>
              <a:rPr lang="en-US" dirty="0"/>
              <a:t>Leads </a:t>
            </a:r>
            <a:r>
              <a:rPr lang="en-US" dirty="0" smtClean="0"/>
              <a:t>and college SMEs </a:t>
            </a:r>
          </a:p>
          <a:p>
            <a:pPr lvl="2"/>
            <a:r>
              <a:rPr lang="en-US" b="1" dirty="0" smtClean="0"/>
              <a:t>Outcome: </a:t>
            </a:r>
            <a:r>
              <a:rPr lang="en-US" dirty="0" smtClean="0"/>
              <a:t>Outline system configuration to meet enterprise needs</a:t>
            </a:r>
          </a:p>
          <a:p>
            <a:pPr lvl="1"/>
            <a:r>
              <a:rPr lang="en-US" dirty="0" smtClean="0"/>
              <a:t>Technical Analysis  - </a:t>
            </a:r>
          </a:p>
          <a:p>
            <a:pPr lvl="2"/>
            <a:r>
              <a:rPr lang="en-US" dirty="0" smtClean="0"/>
              <a:t>Review reports/analytics, interfaces and needs for data conversion/migration</a:t>
            </a:r>
          </a:p>
          <a:p>
            <a:pPr lvl="1"/>
            <a:r>
              <a:rPr lang="en-US" dirty="0" smtClean="0"/>
              <a:t>Establish Baseline Environment Configuration</a:t>
            </a:r>
          </a:p>
          <a:p>
            <a:pPr lvl="2"/>
            <a:r>
              <a:rPr lang="en-US" dirty="0" smtClean="0"/>
              <a:t>Use this environment to validate the working design of the ERP solution.</a:t>
            </a:r>
          </a:p>
          <a:p>
            <a:pPr marL="393192" lvl="1" indent="0">
              <a:buNone/>
            </a:pPr>
            <a:endParaRPr lang="en-US" dirty="0"/>
          </a:p>
          <a:p>
            <a:pPr marL="393192" lvl="1" indent="0">
              <a:buNone/>
            </a:pPr>
            <a:endParaRPr lang="en-US" dirty="0" smtClean="0"/>
          </a:p>
          <a:p>
            <a:pPr marL="393192" lvl="1" indent="0"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848600" cy="990600"/>
          </a:xfrm>
        </p:spPr>
        <p:txBody>
          <a:bodyPr>
            <a:normAutofit/>
          </a:bodyPr>
          <a:lstStyle/>
          <a:p>
            <a:r>
              <a:rPr lang="en-US" sz="4200" dirty="0" smtClean="0"/>
              <a:t>College Design Localization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382000" cy="4343400"/>
          </a:xfrm>
        </p:spPr>
        <p:txBody>
          <a:bodyPr>
            <a:normAutofit/>
          </a:bodyPr>
          <a:lstStyle/>
          <a:p>
            <a:r>
              <a:rPr lang="en-US" dirty="0" smtClean="0"/>
              <a:t>Local Campus Workshops (</a:t>
            </a:r>
            <a:r>
              <a:rPr lang="en-US" sz="2200" i="1" dirty="0" smtClean="0"/>
              <a:t>after validation of Global Design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Local Requirements Analysis– </a:t>
            </a:r>
          </a:p>
          <a:p>
            <a:pPr lvl="2"/>
            <a:r>
              <a:rPr lang="en-US" dirty="0" smtClean="0"/>
              <a:t>Refinement of ERP Solution configuration for local branding or college specific configurations and workflows.</a:t>
            </a:r>
            <a:endParaRPr lang="en-US" dirty="0"/>
          </a:p>
          <a:p>
            <a:pPr lvl="2"/>
            <a:r>
              <a:rPr lang="en-US" dirty="0" smtClean="0"/>
              <a:t>Requires </a:t>
            </a:r>
            <a:r>
              <a:rPr lang="en-US" dirty="0"/>
              <a:t>participation of </a:t>
            </a:r>
            <a:r>
              <a:rPr lang="en-US" dirty="0" smtClean="0"/>
              <a:t>Functional </a:t>
            </a:r>
            <a:r>
              <a:rPr lang="en-US" dirty="0"/>
              <a:t>Leads </a:t>
            </a:r>
            <a:r>
              <a:rPr lang="en-US" dirty="0" smtClean="0"/>
              <a:t>and college SMEs </a:t>
            </a:r>
          </a:p>
          <a:p>
            <a:pPr lvl="2"/>
            <a:r>
              <a:rPr lang="en-US" b="1" dirty="0" smtClean="0"/>
              <a:t>Outcome: </a:t>
            </a:r>
            <a:r>
              <a:rPr lang="en-US" dirty="0" smtClean="0"/>
              <a:t>College specific system configuration to generate campus test bed.</a:t>
            </a:r>
          </a:p>
          <a:p>
            <a:pPr marL="393192" lvl="1" indent="0">
              <a:buNone/>
            </a:pPr>
            <a:endParaRPr lang="en-US" dirty="0"/>
          </a:p>
          <a:p>
            <a:pPr marL="393192" lvl="1" indent="0">
              <a:buNone/>
            </a:pPr>
            <a:endParaRPr lang="en-US" dirty="0" smtClean="0"/>
          </a:p>
          <a:p>
            <a:pPr marL="393192" lvl="1" indent="0"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45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945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4200" dirty="0"/>
              <a:t>Types of </a:t>
            </a:r>
            <a:r>
              <a:rPr lang="en-US" sz="4200" dirty="0" smtClean="0"/>
              <a:t>Documents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389120"/>
          </a:xfrm>
        </p:spPr>
        <p:txBody>
          <a:bodyPr/>
          <a:lstStyle/>
          <a:p>
            <a:r>
              <a:rPr lang="en-US" dirty="0" smtClean="0"/>
              <a:t>Policy Manuals/Documents</a:t>
            </a:r>
          </a:p>
          <a:p>
            <a:r>
              <a:rPr lang="en-US" dirty="0" smtClean="0"/>
              <a:t>Communication Templates </a:t>
            </a:r>
          </a:p>
          <a:p>
            <a:pPr lvl="1"/>
            <a:r>
              <a:rPr lang="en-US" dirty="0" smtClean="0"/>
              <a:t>Notification letters, standard email text</a:t>
            </a:r>
          </a:p>
          <a:p>
            <a:r>
              <a:rPr lang="en-US" dirty="0" smtClean="0"/>
              <a:t>Forms </a:t>
            </a:r>
          </a:p>
          <a:p>
            <a:pPr lvl="1"/>
            <a:r>
              <a:rPr lang="en-US" dirty="0" smtClean="0"/>
              <a:t>Including process and approval routing</a:t>
            </a:r>
          </a:p>
          <a:p>
            <a:r>
              <a:rPr lang="en-US" dirty="0" smtClean="0"/>
              <a:t>Checklists</a:t>
            </a:r>
          </a:p>
          <a:p>
            <a:pPr lvl="1"/>
            <a:r>
              <a:rPr lang="en-US" dirty="0" smtClean="0"/>
              <a:t>Showing process steps or document requirements</a:t>
            </a:r>
          </a:p>
          <a:p>
            <a:r>
              <a:rPr lang="en-US" dirty="0" smtClean="0"/>
              <a:t>Process Documentation/Training Materials</a:t>
            </a:r>
          </a:p>
          <a:p>
            <a:pPr lvl="1"/>
            <a:r>
              <a:rPr lang="en-US" i="1" dirty="0" smtClean="0"/>
              <a:t>If colleges have this for a process or a new hire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7CBE-2F76-4078-872F-E37EF4F1EEC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32-Point Star 6"/>
          <p:cNvSpPr/>
          <p:nvPr/>
        </p:nvSpPr>
        <p:spPr>
          <a:xfrm rot="857545">
            <a:off x="4512812" y="226923"/>
            <a:ext cx="4551324" cy="1943100"/>
          </a:xfrm>
          <a:prstGeom prst="star32">
            <a:avLst/>
          </a:prstGeom>
          <a:solidFill>
            <a:srgbClr val="FFFFCC"/>
          </a:solidFill>
          <a:ln>
            <a:solidFill>
              <a:srgbClr val="FF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i="1" dirty="0">
                <a:solidFill>
                  <a:srgbClr val="0000FF"/>
                </a:solidFill>
              </a:rPr>
              <a:t>Only </a:t>
            </a:r>
            <a:r>
              <a:rPr lang="en-US" sz="1400" i="1" dirty="0" smtClean="0">
                <a:solidFill>
                  <a:srgbClr val="0000FF"/>
                </a:solidFill>
              </a:rPr>
              <a:t>what </a:t>
            </a:r>
            <a:r>
              <a:rPr lang="en-US" sz="1400" i="1" dirty="0">
                <a:solidFill>
                  <a:srgbClr val="0000FF"/>
                </a:solidFill>
              </a:rPr>
              <a:t>you already have</a:t>
            </a:r>
            <a:r>
              <a:rPr lang="en-US" sz="1400" i="1" dirty="0" smtClean="0">
                <a:solidFill>
                  <a:srgbClr val="0000FF"/>
                </a:solidFill>
              </a:rPr>
              <a:t>!</a:t>
            </a:r>
          </a:p>
          <a:p>
            <a:pPr algn="ctr"/>
            <a:endParaRPr lang="en-US" sz="1400" i="1" dirty="0">
              <a:solidFill>
                <a:srgbClr val="0000FF"/>
              </a:solidFill>
            </a:endParaRPr>
          </a:p>
          <a:p>
            <a:pPr algn="ctr"/>
            <a:r>
              <a:rPr lang="en-US" sz="1400" b="1" i="1" dirty="0">
                <a:solidFill>
                  <a:srgbClr val="C00000"/>
                </a:solidFill>
              </a:rPr>
              <a:t>Don’t create anything </a:t>
            </a:r>
            <a:r>
              <a:rPr lang="en-US" sz="1400" b="1" i="1" dirty="0" smtClean="0">
                <a:solidFill>
                  <a:srgbClr val="C00000"/>
                </a:solidFill>
              </a:rPr>
              <a:t>new</a:t>
            </a:r>
            <a:endParaRPr lang="en-US" sz="14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4806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6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4FCEFF"/>
      </a:accent3>
      <a:accent4>
        <a:srgbClr val="89DEFF"/>
      </a:accent4>
      <a:accent5>
        <a:srgbClr val="4FCEFF"/>
      </a:accent5>
      <a:accent6>
        <a:srgbClr val="004E6C"/>
      </a:accent6>
      <a:hlink>
        <a:srgbClr val="04617B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84DD6513B35343A5D08C0864D39CA5" ma:contentTypeVersion="0" ma:contentTypeDescription="Create a new document." ma:contentTypeScope="" ma:versionID="b7ee00cac7caf63455b66a3e5695198e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26299B57-9B19-4A13-8603-7F743DD88A6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F1615F-E0A6-41F2-89D1-4163D37A3C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3F25065E-4839-42CA-A5A6-1EAE1293171B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5644</TotalTime>
  <Words>840</Words>
  <Application>Microsoft Office PowerPoint</Application>
  <PresentationFormat>On-screen Show (4:3)</PresentationFormat>
  <Paragraphs>141</Paragraphs>
  <Slides>12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Business Process Documentation Request</vt:lpstr>
      <vt:lpstr>Today’s Topics</vt:lpstr>
      <vt:lpstr>PowerPoint Presentation</vt:lpstr>
      <vt:lpstr>Benefits of Early Document Collection</vt:lpstr>
      <vt:lpstr>What if we don’t have time?</vt:lpstr>
      <vt:lpstr>Global Design Prep (pre-vendor)</vt:lpstr>
      <vt:lpstr>Global Design Approach (with vendor)</vt:lpstr>
      <vt:lpstr>College Design Localization</vt:lpstr>
      <vt:lpstr>Types of Documents</vt:lpstr>
      <vt:lpstr>How to Send Your Documents</vt:lpstr>
      <vt:lpstr>Future Document Updates/Process Changes</vt:lpstr>
      <vt:lpstr>Thank you! Any Questions?</vt:lpstr>
    </vt:vector>
  </TitlesOfParts>
  <Company>Center for Information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Requirements</dc:title>
  <dc:creator>thastings</dc:creator>
  <cp:lastModifiedBy>Thomas Oliver</cp:lastModifiedBy>
  <cp:revision>322</cp:revision>
  <cp:lastPrinted>2013-01-11T21:17:12Z</cp:lastPrinted>
  <dcterms:created xsi:type="dcterms:W3CDTF">2011-10-26T19:46:08Z</dcterms:created>
  <dcterms:modified xsi:type="dcterms:W3CDTF">2013-01-23T21:50:54Z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0x010100BA84DD6513B35343A5D08C0864D39CA5</vt:lpwstr>
  </property>
</Properties>
</file>