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2" r:id="rId10"/>
    <p:sldId id="264" r:id="rId11"/>
    <p:sldId id="263"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00FF00"/>
    <a:srgbClr val="CC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27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1371600" y="6356350"/>
            <a:ext cx="1219200" cy="365125"/>
          </a:xfrm>
        </p:spPr>
        <p:txBody>
          <a:bodyPr/>
          <a:lstStyle/>
          <a:p>
            <a:fld id="{6624E729-DA2A-499F-BD32-5148701F2671}" type="datetimeFigureOut">
              <a:rPr lang="en-US" smtClean="0"/>
              <a:pPr/>
              <a:t>11/21/2011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E97CBE-2F76-4078-872F-E37EF4F1EE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624E729-DA2A-499F-BD32-5148701F2671}" type="datetimeFigureOut">
              <a:rPr lang="en-US" smtClean="0"/>
              <a:pPr/>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0E97CBE-2F76-4078-872F-E37EF4F1EEC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477000" y="6324600"/>
            <a:ext cx="1295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624E729-DA2A-499F-BD32-5148701F2671}" type="datetimeFigureOut">
              <a:rPr lang="en-US" smtClean="0"/>
              <a:pPr/>
              <a:t>11/21/2011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0E97CBE-2F76-4078-872F-E37EF4F1EEC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pic>
        <p:nvPicPr>
          <p:cNvPr id="14" name="Picture 13" descr="ctcLINK logo mini.bmp"/>
          <p:cNvPicPr>
            <a:picLocks noChangeAspect="1"/>
          </p:cNvPicPr>
          <p:nvPr userDrawn="1"/>
        </p:nvPicPr>
        <p:blipFill>
          <a:blip r:embed="rId13" cstate="print"/>
          <a:stretch>
            <a:fillRect/>
          </a:stretch>
        </p:blipFill>
        <p:spPr>
          <a:xfrm>
            <a:off x="304800" y="6324600"/>
            <a:ext cx="1247775" cy="415925"/>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wmf"/><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Reviewing </a:t>
            </a:r>
            <a:br>
              <a:rPr lang="en-US" dirty="0" smtClean="0"/>
            </a:br>
            <a:r>
              <a:rPr lang="en-US" dirty="0" smtClean="0"/>
              <a:t>Functional Requirements</a:t>
            </a:r>
            <a:endParaRPr lang="en-US" dirty="0"/>
          </a:p>
        </p:txBody>
      </p:sp>
      <p:sp>
        <p:nvSpPr>
          <p:cNvPr id="3" name="Subtitle 2"/>
          <p:cNvSpPr>
            <a:spLocks noGrp="1"/>
          </p:cNvSpPr>
          <p:nvPr>
            <p:ph type="subTitle" idx="1"/>
          </p:nvPr>
        </p:nvSpPr>
        <p:spPr/>
        <p:txBody>
          <a:bodyPr/>
          <a:lstStyle/>
          <a:p>
            <a:r>
              <a:rPr lang="en-US" dirty="0" smtClean="0"/>
              <a:t>Defining the Functional Needs of Our College</a:t>
            </a:r>
            <a:endParaRPr lang="en-US" dirty="0"/>
          </a:p>
        </p:txBody>
      </p:sp>
      <p:pic>
        <p:nvPicPr>
          <p:cNvPr id="4" name="Picture 3" descr="ctcLINK logo mini.bmp"/>
          <p:cNvPicPr>
            <a:picLocks noChangeAspect="1"/>
          </p:cNvPicPr>
          <p:nvPr/>
        </p:nvPicPr>
        <p:blipFill>
          <a:blip r:embed="rId2" cstate="print"/>
          <a:stretch>
            <a:fillRect/>
          </a:stretch>
        </p:blipFill>
        <p:spPr>
          <a:xfrm>
            <a:off x="152400" y="5943600"/>
            <a:ext cx="2343150" cy="7810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smtClean="0"/>
              <a:t>Thank you!</a:t>
            </a:r>
            <a:endParaRPr lang="en-US" dirty="0"/>
          </a:p>
        </p:txBody>
      </p:sp>
      <p:sp>
        <p:nvSpPr>
          <p:cNvPr id="15" name="Text Placeholder 14"/>
          <p:cNvSpPr>
            <a:spLocks noGrp="1"/>
          </p:cNvSpPr>
          <p:nvPr>
            <p:ph type="body" idx="1"/>
          </p:nvPr>
        </p:nvSpPr>
        <p:spPr/>
        <p:txBody>
          <a:bodyPr/>
          <a:lstStyle/>
          <a:p>
            <a:r>
              <a:rPr lang="en-US" dirty="0" smtClean="0"/>
              <a:t>It’s because of your valued input that we will work to make this system better for all.</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609600"/>
            <a:ext cx="8229600" cy="780288"/>
          </a:xfrm>
        </p:spPr>
        <p:txBody>
          <a:bodyPr>
            <a:normAutofit/>
          </a:bodyPr>
          <a:lstStyle/>
          <a:p>
            <a:r>
              <a:rPr lang="en-US" sz="3200" dirty="0" smtClean="0"/>
              <a:t>Benefits of Modern Administrative Applications</a:t>
            </a:r>
            <a:endParaRPr lang="en-US" sz="3200" dirty="0"/>
          </a:p>
        </p:txBody>
      </p:sp>
      <p:sp>
        <p:nvSpPr>
          <p:cNvPr id="5" name="Content Placeholder 4"/>
          <p:cNvSpPr>
            <a:spLocks noGrp="1"/>
          </p:cNvSpPr>
          <p:nvPr>
            <p:ph idx="1"/>
          </p:nvPr>
        </p:nvSpPr>
        <p:spPr>
          <a:xfrm>
            <a:off x="457200" y="1600200"/>
            <a:ext cx="8229600" cy="4724400"/>
          </a:xfrm>
        </p:spPr>
        <p:txBody>
          <a:bodyPr>
            <a:normAutofit fontScale="62500" lnSpcReduction="20000"/>
          </a:bodyPr>
          <a:lstStyle/>
          <a:p>
            <a:r>
              <a:rPr lang="en-US" dirty="0" smtClean="0"/>
              <a:t>Modern systems benefit from the use of “workflows” where the system leads you through the business process and moves to the ‘next step’ of your college’s business process intuitively.</a:t>
            </a:r>
          </a:p>
          <a:p>
            <a:r>
              <a:rPr lang="en-US" dirty="0" smtClean="0"/>
              <a:t>Real-time or near real time updates.  No more waiting overnight for jobs so information added to a screen can be updated in another part of the system.</a:t>
            </a:r>
          </a:p>
          <a:p>
            <a:r>
              <a:rPr lang="en-US" dirty="0" smtClean="0"/>
              <a:t>Electronic delivery of information is the default.</a:t>
            </a:r>
          </a:p>
          <a:p>
            <a:pPr lvl="1"/>
            <a:r>
              <a:rPr lang="en-US" dirty="0" smtClean="0"/>
              <a:t>Print on paper only the pages you really need on paper.</a:t>
            </a:r>
          </a:p>
          <a:p>
            <a:r>
              <a:rPr lang="en-US" dirty="0" smtClean="0"/>
              <a:t>Single data source format ensures better access to consistent data and better business intelligence.</a:t>
            </a:r>
          </a:p>
          <a:p>
            <a:r>
              <a:rPr lang="en-US" dirty="0" smtClean="0"/>
              <a:t>Training!  Both formalized training as part of the project and on screen help that really walks you through what is needed to complete the business function.  </a:t>
            </a:r>
          </a:p>
          <a:p>
            <a:pPr lvl="1"/>
            <a:r>
              <a:rPr lang="en-US" dirty="0" smtClean="0"/>
              <a:t>Some systems even offer on screen assessments to ensure you or your staff understand the concepts needed to be successful in using the system.</a:t>
            </a:r>
          </a:p>
          <a:p>
            <a:r>
              <a:rPr lang="en-US" dirty="0" smtClean="0"/>
              <a:t>The ctcLink Project has defined a key goal of ensuring commonality of business processes across colleges.</a:t>
            </a:r>
          </a:p>
          <a:p>
            <a:pPr lvl="1"/>
            <a:r>
              <a:rPr lang="en-US" dirty="0" smtClean="0"/>
              <a:t>Enables greater cross-college knowledge sharing.  Has College X come up with a better way that College Y can adopt?</a:t>
            </a:r>
          </a:p>
          <a:p>
            <a:pPr lvl="1"/>
            <a:r>
              <a:rPr lang="en-US" dirty="0" smtClean="0"/>
              <a:t>Skills developed on this system are transferrable to other colleges across the state, broadening employment opportunities and a trained resource pool to fill vacancies.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Pentagon 43"/>
          <p:cNvSpPr/>
          <p:nvPr/>
        </p:nvSpPr>
        <p:spPr>
          <a:xfrm>
            <a:off x="1262069" y="2609915"/>
            <a:ext cx="1190049" cy="487188"/>
          </a:xfrm>
          <a:prstGeom prst="homePlate">
            <a:avLst>
              <a:gd name="adj" fmla="val 35141"/>
            </a:avLst>
          </a:prstGeom>
          <a:solidFill>
            <a:srgbClr val="ABEF31"/>
          </a:solidFill>
          <a:ln w="9525" cap="flat" cmpd="sng" algn="ctr">
            <a:noFill/>
            <a:prstDash val="solid"/>
          </a:ln>
          <a:effectLst>
            <a:outerShdw blurRad="50800" dist="38100" dir="2700000" algn="tl" rotWithShape="0">
              <a:prstClr val="black">
                <a:alpha val="40000"/>
              </a:prstClr>
            </a:outerShdw>
          </a:effectLst>
        </p:spPr>
        <p:txBody>
          <a:bodyPr anchor="ctr"/>
          <a:lstStyle/>
          <a:p>
            <a:pPr algn="ctr">
              <a:defRPr/>
            </a:pPr>
            <a:endParaRPr lang="da-DK" kern="0" dirty="0">
              <a:solidFill>
                <a:sysClr val="window" lastClr="FFFFFF"/>
              </a:solidFill>
              <a:latin typeface="Calibri"/>
            </a:endParaRPr>
          </a:p>
        </p:txBody>
      </p:sp>
      <p:sp>
        <p:nvSpPr>
          <p:cNvPr id="73" name="Rektangel 72"/>
          <p:cNvSpPr/>
          <p:nvPr/>
        </p:nvSpPr>
        <p:spPr>
          <a:xfrm rot="10800000" flipV="1">
            <a:off x="0" y="1447800"/>
            <a:ext cx="9144000" cy="5410200"/>
          </a:xfrm>
          <a:prstGeom prst="rect">
            <a:avLst/>
          </a:prstGeom>
          <a:gradFill flip="none" rotWithShape="1">
            <a:gsLst>
              <a:gs pos="0">
                <a:srgbClr val="FFFFFF">
                  <a:lumMod val="75000"/>
                </a:srgbClr>
              </a:gs>
              <a:gs pos="100000">
                <a:srgbClr val="E6E6E6">
                  <a:tint val="50000"/>
                  <a:shade val="100000"/>
                  <a:satMod val="350000"/>
                </a:srgbClr>
              </a:gs>
              <a:gs pos="100000">
                <a:srgbClr val="E6E6E6">
                  <a:tint val="50000"/>
                  <a:shade val="100000"/>
                  <a:satMod val="350000"/>
                </a:srgbClr>
              </a:gs>
              <a:gs pos="100000">
                <a:srgbClr val="E6E6E6">
                  <a:tint val="50000"/>
                  <a:shade val="100000"/>
                  <a:satMod val="350000"/>
                </a:srgbClr>
              </a:gs>
              <a:gs pos="31000">
                <a:srgbClr val="E6E6E6">
                  <a:tint val="50000"/>
                  <a:shade val="100000"/>
                  <a:satMod val="350000"/>
                </a:srgbClr>
              </a:gs>
              <a:gs pos="52000">
                <a:srgbClr val="E6E6E6">
                  <a:tint val="50000"/>
                  <a:shade val="100000"/>
                  <a:satMod val="350000"/>
                </a:srgbClr>
              </a:gs>
            </a:gsLst>
            <a:lin ang="16200000" scaled="1"/>
            <a:tileRect/>
          </a:grad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5" name="Pentagon 4"/>
          <p:cNvSpPr/>
          <p:nvPr/>
        </p:nvSpPr>
        <p:spPr>
          <a:xfrm>
            <a:off x="162511" y="1572631"/>
            <a:ext cx="8589523" cy="3093399"/>
          </a:xfrm>
          <a:prstGeom prst="homePlate">
            <a:avLst>
              <a:gd name="adj" fmla="val 27124"/>
            </a:avLst>
          </a:prstGeom>
          <a:solidFill>
            <a:schemeClr val="bg1"/>
          </a:solidFill>
          <a:ln w="3175" cap="flat" cmpd="sng" algn="ctr">
            <a:solidFill>
              <a:schemeClr val="bg1">
                <a:lumMod val="85000"/>
              </a:schemeClr>
            </a:solidFill>
            <a:prstDash val="solid"/>
          </a:ln>
          <a:effectLst>
            <a:outerShdw blurRad="50800" dist="38100" dir="2700000" algn="tl" rotWithShape="0">
              <a:prstClr val="black">
                <a:alpha val="40000"/>
              </a:prstClr>
            </a:outerShdw>
          </a:effectLst>
        </p:spPr>
        <p:txBody>
          <a:bodyPr anchor="ctr"/>
          <a:lstStyle/>
          <a:p>
            <a:pPr algn="ctr">
              <a:defRPr/>
            </a:pPr>
            <a:endParaRPr lang="da-DK" kern="0">
              <a:solidFill>
                <a:sysClr val="window" lastClr="FFFFFF"/>
              </a:solidFill>
              <a:latin typeface="Calibri"/>
            </a:endParaRPr>
          </a:p>
        </p:txBody>
      </p:sp>
      <p:grpSp>
        <p:nvGrpSpPr>
          <p:cNvPr id="3" name="Gruppe 28"/>
          <p:cNvGrpSpPr/>
          <p:nvPr/>
        </p:nvGrpSpPr>
        <p:grpSpPr>
          <a:xfrm>
            <a:off x="1844374" y="1598962"/>
            <a:ext cx="6200775" cy="3012355"/>
            <a:chOff x="979255" y="2130354"/>
            <a:chExt cx="3127586" cy="2422187"/>
          </a:xfrm>
          <a:solidFill>
            <a:schemeClr val="bg1"/>
          </a:solidFill>
        </p:grpSpPr>
        <p:cxnSp>
          <p:nvCxnSpPr>
            <p:cNvPr id="16" name="Lige forbindelse 15"/>
            <p:cNvCxnSpPr/>
            <p:nvPr/>
          </p:nvCxnSpPr>
          <p:spPr>
            <a:xfrm rot="5400000">
              <a:off x="554191" y="3336584"/>
              <a:ext cx="2422187" cy="9728"/>
            </a:xfrm>
            <a:prstGeom prst="line">
              <a:avLst/>
            </a:prstGeom>
            <a:grpFill/>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8" name="Lige forbindelse 17"/>
            <p:cNvCxnSpPr/>
            <p:nvPr/>
          </p:nvCxnSpPr>
          <p:spPr>
            <a:xfrm rot="5400000">
              <a:off x="-226975" y="3336584"/>
              <a:ext cx="2422187" cy="9728"/>
            </a:xfrm>
            <a:prstGeom prst="line">
              <a:avLst/>
            </a:prstGeom>
            <a:grpFill/>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9" name="Lige forbindelse 18"/>
            <p:cNvCxnSpPr/>
            <p:nvPr/>
          </p:nvCxnSpPr>
          <p:spPr>
            <a:xfrm rot="5400000">
              <a:off x="2106794" y="3336584"/>
              <a:ext cx="2422187" cy="9728"/>
            </a:xfrm>
            <a:prstGeom prst="line">
              <a:avLst/>
            </a:prstGeom>
            <a:grpFill/>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0" name="Lige forbindelse 19"/>
            <p:cNvCxnSpPr/>
            <p:nvPr/>
          </p:nvCxnSpPr>
          <p:spPr>
            <a:xfrm rot="5400000">
              <a:off x="1335357" y="3336584"/>
              <a:ext cx="2422187" cy="9728"/>
            </a:xfrm>
            <a:prstGeom prst="line">
              <a:avLst/>
            </a:prstGeom>
            <a:grpFill/>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1" name="Lige forbindelse 20"/>
            <p:cNvCxnSpPr/>
            <p:nvPr/>
          </p:nvCxnSpPr>
          <p:spPr>
            <a:xfrm rot="5400000">
              <a:off x="2890883" y="3336584"/>
              <a:ext cx="2422187" cy="9728"/>
            </a:xfrm>
            <a:prstGeom prst="line">
              <a:avLst/>
            </a:prstGeom>
            <a:grpFill/>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31" name="Pentagon 30"/>
          <p:cNvSpPr/>
          <p:nvPr/>
        </p:nvSpPr>
        <p:spPr>
          <a:xfrm>
            <a:off x="41887" y="1886467"/>
            <a:ext cx="1126835" cy="632876"/>
          </a:xfrm>
          <a:prstGeom prst="homePlate">
            <a:avLst>
              <a:gd name="adj" fmla="val 35141"/>
            </a:avLst>
          </a:prstGeom>
          <a:solidFill>
            <a:schemeClr val="accent4">
              <a:lumMod val="20000"/>
              <a:lumOff val="80000"/>
            </a:schemeClr>
          </a:solidFill>
          <a:ln w="9525" cap="flat" cmpd="sng" algn="ctr">
            <a:noFill/>
            <a:prstDash val="solid"/>
          </a:ln>
          <a:effectLst>
            <a:outerShdw blurRad="50800" dist="38100" dir="2700000" algn="tl" rotWithShape="0">
              <a:prstClr val="black">
                <a:alpha val="40000"/>
              </a:prstClr>
            </a:outerShdw>
          </a:effectLst>
        </p:spPr>
        <p:txBody>
          <a:bodyPr anchor="ctr"/>
          <a:lstStyle/>
          <a:p>
            <a:pPr algn="ctr">
              <a:defRPr/>
            </a:pPr>
            <a:endParaRPr lang="da-DK" kern="0" dirty="0">
              <a:solidFill>
                <a:sysClr val="window" lastClr="FFFFFF"/>
              </a:solidFill>
              <a:latin typeface="Calibri"/>
            </a:endParaRPr>
          </a:p>
        </p:txBody>
      </p:sp>
      <p:sp>
        <p:nvSpPr>
          <p:cNvPr id="34" name="Tekstboks 33"/>
          <p:cNvSpPr txBox="1"/>
          <p:nvPr/>
        </p:nvSpPr>
        <p:spPr>
          <a:xfrm>
            <a:off x="41887" y="1897979"/>
            <a:ext cx="1038874" cy="646331"/>
          </a:xfrm>
          <a:prstGeom prst="rect">
            <a:avLst/>
          </a:prstGeom>
          <a:noFill/>
        </p:spPr>
        <p:txBody>
          <a:bodyPr wrap="none" rtlCol="0">
            <a:spAutoFit/>
          </a:bodyPr>
          <a:lstStyle/>
          <a:p>
            <a:r>
              <a:rPr lang="da-DK" sz="1200" b="1" dirty="0" smtClean="0"/>
              <a:t>Strategic</a:t>
            </a:r>
          </a:p>
          <a:p>
            <a:r>
              <a:rPr lang="da-DK" sz="1200" b="1" dirty="0" smtClean="0"/>
              <a:t>Technology</a:t>
            </a:r>
          </a:p>
          <a:p>
            <a:r>
              <a:rPr lang="da-DK" sz="1200" b="1" dirty="0" smtClean="0"/>
              <a:t>Plan </a:t>
            </a:r>
            <a:endParaRPr lang="da-DK" sz="1200" b="1" dirty="0"/>
          </a:p>
        </p:txBody>
      </p:sp>
      <p:sp>
        <p:nvSpPr>
          <p:cNvPr id="49" name="Tekstboks 48"/>
          <p:cNvSpPr txBox="1"/>
          <p:nvPr/>
        </p:nvSpPr>
        <p:spPr>
          <a:xfrm>
            <a:off x="6899721" y="1590202"/>
            <a:ext cx="582211" cy="307777"/>
          </a:xfrm>
          <a:prstGeom prst="rect">
            <a:avLst/>
          </a:prstGeom>
          <a:noFill/>
        </p:spPr>
        <p:txBody>
          <a:bodyPr wrap="none" rtlCol="0">
            <a:spAutoFit/>
          </a:bodyPr>
          <a:lstStyle/>
          <a:p>
            <a:pPr algn="ctr"/>
            <a:r>
              <a:rPr lang="da-DK" sz="1400" dirty="0" smtClean="0">
                <a:solidFill>
                  <a:srgbClr val="0070C0"/>
                </a:solidFill>
              </a:rPr>
              <a:t>2012</a:t>
            </a:r>
            <a:endParaRPr lang="da-DK" sz="1400" dirty="0">
              <a:solidFill>
                <a:srgbClr val="0070C0"/>
              </a:solidFill>
            </a:endParaRPr>
          </a:p>
        </p:txBody>
      </p:sp>
      <p:sp>
        <p:nvSpPr>
          <p:cNvPr id="51" name="Tekstboks 50"/>
          <p:cNvSpPr txBox="1"/>
          <p:nvPr/>
        </p:nvSpPr>
        <p:spPr>
          <a:xfrm>
            <a:off x="3803576" y="1590202"/>
            <a:ext cx="582211" cy="307777"/>
          </a:xfrm>
          <a:prstGeom prst="rect">
            <a:avLst/>
          </a:prstGeom>
          <a:noFill/>
        </p:spPr>
        <p:txBody>
          <a:bodyPr wrap="none" rtlCol="0">
            <a:spAutoFit/>
          </a:bodyPr>
          <a:lstStyle/>
          <a:p>
            <a:pPr algn="ctr"/>
            <a:r>
              <a:rPr lang="da-DK" sz="1400" dirty="0" smtClean="0">
                <a:solidFill>
                  <a:srgbClr val="0070C0"/>
                </a:solidFill>
              </a:rPr>
              <a:t>2010</a:t>
            </a:r>
            <a:endParaRPr lang="da-DK" sz="1400" dirty="0">
              <a:solidFill>
                <a:srgbClr val="0070C0"/>
              </a:solidFill>
            </a:endParaRPr>
          </a:p>
        </p:txBody>
      </p:sp>
      <p:sp>
        <p:nvSpPr>
          <p:cNvPr id="52" name="Tekstboks 51"/>
          <p:cNvSpPr txBox="1"/>
          <p:nvPr/>
        </p:nvSpPr>
        <p:spPr>
          <a:xfrm>
            <a:off x="2161013" y="1590202"/>
            <a:ext cx="582211" cy="307777"/>
          </a:xfrm>
          <a:prstGeom prst="rect">
            <a:avLst/>
          </a:prstGeom>
          <a:noFill/>
        </p:spPr>
        <p:txBody>
          <a:bodyPr wrap="none" rtlCol="0">
            <a:spAutoFit/>
          </a:bodyPr>
          <a:lstStyle/>
          <a:p>
            <a:pPr algn="ctr"/>
            <a:r>
              <a:rPr lang="da-DK" sz="1400" dirty="0" smtClean="0">
                <a:solidFill>
                  <a:srgbClr val="0070C0"/>
                </a:solidFill>
              </a:rPr>
              <a:t>2009</a:t>
            </a:r>
            <a:endParaRPr lang="da-DK" sz="1400" dirty="0">
              <a:solidFill>
                <a:srgbClr val="0070C0"/>
              </a:solidFill>
            </a:endParaRPr>
          </a:p>
        </p:txBody>
      </p:sp>
      <p:sp>
        <p:nvSpPr>
          <p:cNvPr id="53" name="Tekstboks 52"/>
          <p:cNvSpPr txBox="1"/>
          <p:nvPr/>
        </p:nvSpPr>
        <p:spPr>
          <a:xfrm>
            <a:off x="313902" y="1590202"/>
            <a:ext cx="582211" cy="307777"/>
          </a:xfrm>
          <a:prstGeom prst="rect">
            <a:avLst/>
          </a:prstGeom>
          <a:noFill/>
        </p:spPr>
        <p:txBody>
          <a:bodyPr wrap="none" rtlCol="0">
            <a:spAutoFit/>
          </a:bodyPr>
          <a:lstStyle/>
          <a:p>
            <a:pPr algn="ctr"/>
            <a:r>
              <a:rPr lang="da-DK" sz="1400" dirty="0" smtClean="0">
                <a:solidFill>
                  <a:srgbClr val="0070C0"/>
                </a:solidFill>
              </a:rPr>
              <a:t>2008</a:t>
            </a:r>
            <a:endParaRPr lang="da-DK" sz="1400" dirty="0">
              <a:solidFill>
                <a:srgbClr val="0070C0"/>
              </a:solidFill>
            </a:endParaRPr>
          </a:p>
        </p:txBody>
      </p:sp>
      <p:sp>
        <p:nvSpPr>
          <p:cNvPr id="54" name="Tekstboks 53"/>
          <p:cNvSpPr txBox="1"/>
          <p:nvPr/>
        </p:nvSpPr>
        <p:spPr>
          <a:xfrm>
            <a:off x="5332328" y="1590202"/>
            <a:ext cx="568874" cy="307777"/>
          </a:xfrm>
          <a:prstGeom prst="rect">
            <a:avLst/>
          </a:prstGeom>
          <a:noFill/>
        </p:spPr>
        <p:txBody>
          <a:bodyPr wrap="none" rtlCol="0">
            <a:spAutoFit/>
          </a:bodyPr>
          <a:lstStyle/>
          <a:p>
            <a:pPr algn="ctr"/>
            <a:r>
              <a:rPr lang="da-DK" sz="1400" dirty="0" smtClean="0">
                <a:solidFill>
                  <a:srgbClr val="0070C0"/>
                </a:solidFill>
              </a:rPr>
              <a:t>2011</a:t>
            </a:r>
            <a:endParaRPr lang="da-DK" sz="1400" dirty="0">
              <a:solidFill>
                <a:srgbClr val="0070C0"/>
              </a:solidFill>
            </a:endParaRPr>
          </a:p>
        </p:txBody>
      </p:sp>
      <p:sp>
        <p:nvSpPr>
          <p:cNvPr id="80" name="Rektangel 79"/>
          <p:cNvSpPr/>
          <p:nvPr/>
        </p:nvSpPr>
        <p:spPr>
          <a:xfrm>
            <a:off x="248551" y="484921"/>
            <a:ext cx="242374" cy="338554"/>
          </a:xfrm>
          <a:prstGeom prst="rect">
            <a:avLst/>
          </a:prstGeom>
        </p:spPr>
        <p:txBody>
          <a:bodyPr wrap="none">
            <a:spAutoFit/>
          </a:bodyPr>
          <a:lstStyle/>
          <a:p>
            <a:r>
              <a:rPr lang="de-DE" sz="1600" kern="0" dirty="0" smtClean="0">
                <a:solidFill>
                  <a:sysClr val="windowText" lastClr="000000"/>
                </a:solidFill>
              </a:rPr>
              <a:t> </a:t>
            </a:r>
            <a:endParaRPr lang="da-DK" dirty="0"/>
          </a:p>
        </p:txBody>
      </p:sp>
      <p:sp>
        <p:nvSpPr>
          <p:cNvPr id="64" name="Rectangle 8"/>
          <p:cNvSpPr>
            <a:spLocks noChangeArrowheads="1"/>
          </p:cNvSpPr>
          <p:nvPr/>
        </p:nvSpPr>
        <p:spPr bwMode="gray">
          <a:xfrm>
            <a:off x="228600" y="838200"/>
            <a:ext cx="8520113" cy="600075"/>
          </a:xfrm>
          <a:prstGeom prst="rect">
            <a:avLst/>
          </a:prstGeom>
          <a:noFill/>
          <a:ln w="9525">
            <a:noFill/>
            <a:miter lim="800000"/>
            <a:headEnd/>
            <a:tailEnd/>
          </a:ln>
        </p:spPr>
        <p:txBody>
          <a:bodyPr lIns="0" rIns="0" anchor="ctr"/>
          <a:lstStyle/>
          <a:p>
            <a:pPr lvl="0">
              <a:defRPr/>
            </a:pPr>
            <a:r>
              <a:rPr lang="en-US" sz="4000" dirty="0" smtClean="0"/>
              <a:t>				Project </a:t>
            </a:r>
            <a:r>
              <a:rPr lang="en-US" sz="4000" dirty="0"/>
              <a:t>Roadmap</a:t>
            </a:r>
            <a:endParaRPr kumimoji="0" lang="de-DE" sz="2400" i="0" u="none" strike="noStrike" kern="0" cap="none" spc="0" normalizeH="0" baseline="0" noProof="0" dirty="0">
              <a:ln>
                <a:noFill/>
              </a:ln>
              <a:solidFill>
                <a:sysClr val="windowText" lastClr="000000"/>
              </a:solidFill>
              <a:effectLst/>
              <a:uLnTx/>
              <a:uFillTx/>
              <a:latin typeface="Calibri"/>
            </a:endParaRPr>
          </a:p>
        </p:txBody>
      </p:sp>
      <p:sp>
        <p:nvSpPr>
          <p:cNvPr id="56" name="Pentagon 55"/>
          <p:cNvSpPr/>
          <p:nvPr/>
        </p:nvSpPr>
        <p:spPr>
          <a:xfrm>
            <a:off x="2680839" y="2485995"/>
            <a:ext cx="1443845" cy="461665"/>
          </a:xfrm>
          <a:prstGeom prst="homePlate">
            <a:avLst>
              <a:gd name="adj" fmla="val 35141"/>
            </a:avLst>
          </a:prstGeom>
          <a:solidFill>
            <a:schemeClr val="accent4">
              <a:lumMod val="20000"/>
              <a:lumOff val="80000"/>
            </a:schemeClr>
          </a:solidFill>
          <a:ln w="9525">
            <a:solidFill>
              <a:schemeClr val="bg1">
                <a:lumMod val="85000"/>
              </a:schemeClr>
            </a:solidFill>
            <a:miter lim="800000"/>
            <a:headEnd/>
            <a:tailEnd/>
          </a:ln>
          <a:effectLst>
            <a:outerShdw blurRad="50800" dist="38100" dir="2700000" algn="tl" rotWithShape="0">
              <a:prstClr val="black">
                <a:alpha val="40000"/>
              </a:prstClr>
            </a:outerShdw>
          </a:effectLst>
        </p:spPr>
        <p:txBody>
          <a:bodyPr anchor="ctr"/>
          <a:lstStyle/>
          <a:p>
            <a:pPr algn="ctr">
              <a:defRPr/>
            </a:pPr>
            <a:endParaRPr lang="da-DK" kern="0">
              <a:solidFill>
                <a:srgbClr val="FFFFFF"/>
              </a:solidFill>
              <a:latin typeface="Arial Narrow" pitchFamily="-97" charset="0"/>
            </a:endParaRPr>
          </a:p>
        </p:txBody>
      </p:sp>
      <p:sp>
        <p:nvSpPr>
          <p:cNvPr id="65" name="Tekstboks 64"/>
          <p:cNvSpPr txBox="1"/>
          <p:nvPr/>
        </p:nvSpPr>
        <p:spPr>
          <a:xfrm>
            <a:off x="2650836" y="2544310"/>
            <a:ext cx="1484702" cy="461665"/>
          </a:xfrm>
          <a:prstGeom prst="rect">
            <a:avLst/>
          </a:prstGeom>
          <a:noFill/>
        </p:spPr>
        <p:txBody>
          <a:bodyPr wrap="none" rtlCol="0">
            <a:spAutoFit/>
          </a:bodyPr>
          <a:lstStyle/>
          <a:p>
            <a:r>
              <a:rPr lang="da-DK" sz="1200" b="1" dirty="0" smtClean="0"/>
              <a:t>Project Principles</a:t>
            </a:r>
          </a:p>
          <a:p>
            <a:r>
              <a:rPr lang="da-DK" sz="1200" b="1" dirty="0" smtClean="0"/>
              <a:t>Developed</a:t>
            </a:r>
            <a:endParaRPr lang="da-DK" sz="1200" b="1" dirty="0"/>
          </a:p>
        </p:txBody>
      </p:sp>
      <p:sp>
        <p:nvSpPr>
          <p:cNvPr id="66" name="Pentagon 65"/>
          <p:cNvSpPr/>
          <p:nvPr/>
        </p:nvSpPr>
        <p:spPr>
          <a:xfrm>
            <a:off x="4599127" y="2716827"/>
            <a:ext cx="1194142" cy="735277"/>
          </a:xfrm>
          <a:prstGeom prst="homePlate">
            <a:avLst>
              <a:gd name="adj" fmla="val 35141"/>
            </a:avLst>
          </a:prstGeom>
          <a:gradFill flip="none" rotWithShape="1">
            <a:gsLst>
              <a:gs pos="0">
                <a:srgbClr val="CCFF33">
                  <a:tint val="66000"/>
                  <a:satMod val="160000"/>
                </a:srgbClr>
              </a:gs>
              <a:gs pos="50000">
                <a:srgbClr val="CCFF33">
                  <a:tint val="44500"/>
                  <a:satMod val="160000"/>
                </a:srgbClr>
              </a:gs>
              <a:gs pos="100000">
                <a:srgbClr val="CCFF33">
                  <a:tint val="23500"/>
                  <a:satMod val="160000"/>
                </a:srgbClr>
              </a:gs>
            </a:gsLst>
            <a:lin ang="18900000" scaled="1"/>
            <a:tileRect/>
          </a:gradFill>
          <a:ln w="9525">
            <a:solidFill>
              <a:srgbClr val="92D050"/>
            </a:solidFill>
            <a:miter lim="800000"/>
            <a:headEnd/>
            <a:tailEnd/>
          </a:ln>
          <a:effectLst>
            <a:outerShdw blurRad="50800" dist="38100" dir="2700000" algn="tl" rotWithShape="0">
              <a:prstClr val="black">
                <a:alpha val="40000"/>
              </a:prstClr>
            </a:outerShdw>
          </a:effectLst>
        </p:spPr>
        <p:txBody>
          <a:bodyPr anchor="ctr"/>
          <a:lstStyle/>
          <a:p>
            <a:pPr algn="ctr">
              <a:defRPr/>
            </a:pPr>
            <a:endParaRPr lang="da-DK" kern="0" dirty="0">
              <a:solidFill>
                <a:srgbClr val="FFFFFF"/>
              </a:solidFill>
              <a:latin typeface="Arial Narrow" pitchFamily="-97" charset="0"/>
            </a:endParaRPr>
          </a:p>
        </p:txBody>
      </p:sp>
      <p:sp>
        <p:nvSpPr>
          <p:cNvPr id="67" name="Tekstboks 66"/>
          <p:cNvSpPr txBox="1"/>
          <p:nvPr/>
        </p:nvSpPr>
        <p:spPr>
          <a:xfrm>
            <a:off x="4563897" y="2668966"/>
            <a:ext cx="1087157" cy="830997"/>
          </a:xfrm>
          <a:prstGeom prst="rect">
            <a:avLst/>
          </a:prstGeom>
          <a:noFill/>
        </p:spPr>
        <p:txBody>
          <a:bodyPr wrap="none" rtlCol="0">
            <a:spAutoFit/>
          </a:bodyPr>
          <a:lstStyle/>
          <a:p>
            <a:r>
              <a:rPr lang="da-DK" sz="1200" b="1" dirty="0" smtClean="0"/>
              <a:t>Readiness</a:t>
            </a:r>
          </a:p>
          <a:p>
            <a:r>
              <a:rPr lang="da-DK" sz="1200" b="1" dirty="0" smtClean="0"/>
              <a:t>Assessment</a:t>
            </a:r>
          </a:p>
          <a:p>
            <a:r>
              <a:rPr lang="da-DK" sz="1200" b="1" dirty="0" smtClean="0"/>
              <a:t>&amp; Detailed</a:t>
            </a:r>
          </a:p>
          <a:p>
            <a:r>
              <a:rPr lang="da-DK" sz="1200" b="1" dirty="0" smtClean="0"/>
              <a:t>Planning</a:t>
            </a:r>
            <a:endParaRPr lang="da-DK" sz="1200" b="1" dirty="0"/>
          </a:p>
        </p:txBody>
      </p:sp>
      <p:sp>
        <p:nvSpPr>
          <p:cNvPr id="68" name="Pentagon 67"/>
          <p:cNvSpPr/>
          <p:nvPr/>
        </p:nvSpPr>
        <p:spPr>
          <a:xfrm>
            <a:off x="5616765" y="3526598"/>
            <a:ext cx="1635866" cy="581259"/>
          </a:xfrm>
          <a:prstGeom prst="homePlate">
            <a:avLst>
              <a:gd name="adj" fmla="val 35141"/>
            </a:avLst>
          </a:prstGeom>
          <a:solidFill>
            <a:srgbClr val="CCFF33"/>
          </a:solidFill>
          <a:ln w="9525" cap="flat" cmpd="sng" algn="ctr">
            <a:solidFill>
              <a:srgbClr val="009900"/>
            </a:solidFill>
            <a:prstDash val="solid"/>
          </a:ln>
          <a:effectLst>
            <a:outerShdw blurRad="50800" dist="38100" dir="2700000" algn="tl" rotWithShape="0">
              <a:prstClr val="black">
                <a:alpha val="40000"/>
              </a:prstClr>
            </a:outerShdw>
          </a:effectLst>
        </p:spPr>
        <p:txBody>
          <a:bodyPr anchor="ctr"/>
          <a:lstStyle/>
          <a:p>
            <a:pPr algn="ctr">
              <a:defRPr/>
            </a:pPr>
            <a:endParaRPr lang="da-DK" kern="0" dirty="0">
              <a:solidFill>
                <a:sysClr val="window" lastClr="FFFFFF"/>
              </a:solidFill>
              <a:latin typeface="Calibri"/>
            </a:endParaRPr>
          </a:p>
        </p:txBody>
      </p:sp>
      <p:sp>
        <p:nvSpPr>
          <p:cNvPr id="70" name="Pentagon 69"/>
          <p:cNvSpPr/>
          <p:nvPr/>
        </p:nvSpPr>
        <p:spPr>
          <a:xfrm>
            <a:off x="7391400" y="4022676"/>
            <a:ext cx="1600200" cy="625524"/>
          </a:xfrm>
          <a:prstGeom prst="homePlate">
            <a:avLst>
              <a:gd name="adj" fmla="val 35141"/>
            </a:avLst>
          </a:prstGeom>
          <a:solidFill>
            <a:srgbClr val="FFFF66"/>
          </a:solidFill>
          <a:ln w="9525">
            <a:solidFill>
              <a:schemeClr val="bg1">
                <a:lumMod val="85000"/>
              </a:schemeClr>
            </a:solidFill>
            <a:miter lim="800000"/>
            <a:headEnd/>
            <a:tailEnd/>
          </a:ln>
          <a:effectLst>
            <a:outerShdw blurRad="50800" dist="38100" dir="2700000" algn="tl" rotWithShape="0">
              <a:prstClr val="black">
                <a:alpha val="40000"/>
              </a:prstClr>
            </a:outerShdw>
          </a:effectLst>
        </p:spPr>
        <p:txBody>
          <a:bodyPr anchor="ctr"/>
          <a:lstStyle/>
          <a:p>
            <a:pPr algn="ctr">
              <a:defRPr/>
            </a:pPr>
            <a:endParaRPr lang="da-DK" kern="0">
              <a:solidFill>
                <a:srgbClr val="FFFFFF"/>
              </a:solidFill>
              <a:latin typeface="Arial Narrow" pitchFamily="-97" charset="0"/>
            </a:endParaRPr>
          </a:p>
        </p:txBody>
      </p:sp>
      <p:sp>
        <p:nvSpPr>
          <p:cNvPr id="71" name="Tekstboks 70"/>
          <p:cNvSpPr txBox="1"/>
          <p:nvPr/>
        </p:nvSpPr>
        <p:spPr>
          <a:xfrm>
            <a:off x="7467600" y="4114800"/>
            <a:ext cx="1385316" cy="461665"/>
          </a:xfrm>
          <a:prstGeom prst="rect">
            <a:avLst/>
          </a:prstGeom>
          <a:noFill/>
        </p:spPr>
        <p:txBody>
          <a:bodyPr wrap="none" rtlCol="0">
            <a:spAutoFit/>
          </a:bodyPr>
          <a:lstStyle/>
          <a:p>
            <a:r>
              <a:rPr lang="da-DK" sz="1200" b="1" dirty="0" smtClean="0"/>
              <a:t>Implementation</a:t>
            </a:r>
          </a:p>
          <a:p>
            <a:r>
              <a:rPr lang="da-DK" sz="1200" b="1" dirty="0" smtClean="0"/>
              <a:t>Planning Phase</a:t>
            </a:r>
            <a:endParaRPr lang="da-DK" sz="1200" b="1" dirty="0"/>
          </a:p>
        </p:txBody>
      </p:sp>
      <p:grpSp>
        <p:nvGrpSpPr>
          <p:cNvPr id="4" name="Gruppe 73"/>
          <p:cNvGrpSpPr/>
          <p:nvPr/>
        </p:nvGrpSpPr>
        <p:grpSpPr>
          <a:xfrm>
            <a:off x="3962400" y="4953000"/>
            <a:ext cx="369252" cy="369252"/>
            <a:chOff x="308928" y="5343208"/>
            <a:chExt cx="369252" cy="369252"/>
          </a:xfrm>
          <a:solidFill>
            <a:srgbClr val="CCFF33"/>
          </a:solidFill>
          <a:effectLst>
            <a:outerShdw blurRad="50800" dist="38100" dir="2700000" algn="tl" rotWithShape="0">
              <a:prstClr val="black">
                <a:alpha val="40000"/>
              </a:prstClr>
            </a:outerShdw>
          </a:effectLst>
        </p:grpSpPr>
        <p:sp>
          <p:nvSpPr>
            <p:cNvPr id="106" name="Ellipse 105"/>
            <p:cNvSpPr/>
            <p:nvPr/>
          </p:nvSpPr>
          <p:spPr bwMode="auto">
            <a:xfrm>
              <a:off x="308928" y="5343208"/>
              <a:ext cx="369252" cy="369252"/>
            </a:xfrm>
            <a:prstGeom prst="ellipse">
              <a:avLst/>
            </a:prstGeom>
            <a:grp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sp>
          <p:nvSpPr>
            <p:cNvPr id="108" name="Ellipse 45"/>
            <p:cNvSpPr/>
            <p:nvPr/>
          </p:nvSpPr>
          <p:spPr bwMode="auto">
            <a:xfrm>
              <a:off x="360438" y="5357098"/>
              <a:ext cx="263917" cy="197359"/>
            </a:xfrm>
            <a:prstGeom prst="ellipse">
              <a:avLst/>
            </a:prstGeom>
            <a:grp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grpSp>
      <p:grpSp>
        <p:nvGrpSpPr>
          <p:cNvPr id="6" name="Gruppe 78"/>
          <p:cNvGrpSpPr/>
          <p:nvPr/>
        </p:nvGrpSpPr>
        <p:grpSpPr>
          <a:xfrm>
            <a:off x="457200" y="4953000"/>
            <a:ext cx="369252" cy="369252"/>
            <a:chOff x="308928" y="5343208"/>
            <a:chExt cx="369252" cy="369252"/>
          </a:xfrm>
          <a:solidFill>
            <a:schemeClr val="accent4">
              <a:lumMod val="20000"/>
              <a:lumOff val="80000"/>
            </a:schemeClr>
          </a:solidFill>
          <a:effectLst>
            <a:outerShdw blurRad="50800" dist="38100" dir="2700000" algn="tl" rotWithShape="0">
              <a:prstClr val="black">
                <a:alpha val="40000"/>
              </a:prstClr>
            </a:outerShdw>
          </a:effectLst>
        </p:grpSpPr>
        <p:sp>
          <p:nvSpPr>
            <p:cNvPr id="81" name="Ellipse 80"/>
            <p:cNvSpPr/>
            <p:nvPr/>
          </p:nvSpPr>
          <p:spPr bwMode="auto">
            <a:xfrm>
              <a:off x="308928" y="5343208"/>
              <a:ext cx="369252" cy="369252"/>
            </a:xfrm>
            <a:prstGeom prst="ellipse">
              <a:avLst/>
            </a:prstGeom>
            <a:grp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sp>
          <p:nvSpPr>
            <p:cNvPr id="82" name="Ellipse 45"/>
            <p:cNvSpPr/>
            <p:nvPr/>
          </p:nvSpPr>
          <p:spPr bwMode="auto">
            <a:xfrm>
              <a:off x="360438" y="5357098"/>
              <a:ext cx="263917" cy="197359"/>
            </a:xfrm>
            <a:prstGeom prst="ellipse">
              <a:avLst/>
            </a:prstGeom>
            <a:grp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grpSp>
      <p:grpSp>
        <p:nvGrpSpPr>
          <p:cNvPr id="7" name="Gruppe 83"/>
          <p:cNvGrpSpPr/>
          <p:nvPr/>
        </p:nvGrpSpPr>
        <p:grpSpPr>
          <a:xfrm>
            <a:off x="6705600" y="4953000"/>
            <a:ext cx="369252" cy="369252"/>
            <a:chOff x="308928" y="5343208"/>
            <a:chExt cx="369252" cy="369252"/>
          </a:xfrm>
          <a:solidFill>
            <a:srgbClr val="FFFF66"/>
          </a:solidFill>
          <a:effectLst>
            <a:outerShdw blurRad="50800" dist="38100" dir="2700000" algn="tl" rotWithShape="0">
              <a:prstClr val="black">
                <a:alpha val="40000"/>
              </a:prstClr>
            </a:outerShdw>
          </a:effectLst>
        </p:grpSpPr>
        <p:sp>
          <p:nvSpPr>
            <p:cNvPr id="85" name="Ellipse 84"/>
            <p:cNvSpPr/>
            <p:nvPr/>
          </p:nvSpPr>
          <p:spPr bwMode="auto">
            <a:xfrm>
              <a:off x="308928" y="5343208"/>
              <a:ext cx="369252" cy="369252"/>
            </a:xfrm>
            <a:prstGeom prst="ellipse">
              <a:avLst/>
            </a:prstGeom>
            <a:grp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sp>
          <p:nvSpPr>
            <p:cNvPr id="86" name="Ellipse 45"/>
            <p:cNvSpPr/>
            <p:nvPr/>
          </p:nvSpPr>
          <p:spPr bwMode="auto">
            <a:xfrm>
              <a:off x="360438" y="5357098"/>
              <a:ext cx="263917" cy="197359"/>
            </a:xfrm>
            <a:prstGeom prst="ellipse">
              <a:avLst/>
            </a:prstGeom>
            <a:grpFill/>
            <a:ln w="9525"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dirty="0">
                <a:ln>
                  <a:noFill/>
                </a:ln>
                <a:solidFill>
                  <a:sysClr val="window" lastClr="FFFFFF"/>
                </a:solidFill>
                <a:effectLst/>
                <a:uLnTx/>
                <a:uFillTx/>
                <a:latin typeface="Calibri"/>
              </a:endParaRPr>
            </a:p>
          </p:txBody>
        </p:sp>
      </p:grpSp>
      <p:sp>
        <p:nvSpPr>
          <p:cNvPr id="88" name="Tekstboks 87"/>
          <p:cNvSpPr txBox="1"/>
          <p:nvPr/>
        </p:nvSpPr>
        <p:spPr>
          <a:xfrm>
            <a:off x="5651054" y="3494061"/>
            <a:ext cx="1208985" cy="646331"/>
          </a:xfrm>
          <a:prstGeom prst="rect">
            <a:avLst/>
          </a:prstGeom>
          <a:noFill/>
        </p:spPr>
        <p:txBody>
          <a:bodyPr wrap="none" rtlCol="0">
            <a:spAutoFit/>
          </a:bodyPr>
          <a:lstStyle/>
          <a:p>
            <a:r>
              <a:rPr lang="da-DK" sz="1200" b="1" dirty="0" smtClean="0"/>
              <a:t>Requirements</a:t>
            </a:r>
          </a:p>
          <a:p>
            <a:r>
              <a:rPr lang="da-DK" sz="1200" b="1" dirty="0" smtClean="0"/>
              <a:t>RFP &amp; Vendor</a:t>
            </a:r>
          </a:p>
          <a:p>
            <a:r>
              <a:rPr lang="da-DK" sz="1200" b="1" dirty="0" smtClean="0"/>
              <a:t>Selection</a:t>
            </a:r>
          </a:p>
        </p:txBody>
      </p:sp>
      <p:sp>
        <p:nvSpPr>
          <p:cNvPr id="45" name="Pentagon 44"/>
          <p:cNvSpPr/>
          <p:nvPr/>
        </p:nvSpPr>
        <p:spPr>
          <a:xfrm>
            <a:off x="1325283" y="2137047"/>
            <a:ext cx="1126835" cy="632876"/>
          </a:xfrm>
          <a:prstGeom prst="homePlate">
            <a:avLst>
              <a:gd name="adj" fmla="val 35141"/>
            </a:avLst>
          </a:prstGeom>
          <a:solidFill>
            <a:schemeClr val="accent4">
              <a:lumMod val="20000"/>
              <a:lumOff val="80000"/>
            </a:schemeClr>
          </a:solidFill>
          <a:ln w="9525" cap="flat" cmpd="sng" algn="ctr">
            <a:noFill/>
            <a:prstDash val="solid"/>
          </a:ln>
          <a:effectLst>
            <a:outerShdw blurRad="50800" dist="38100" dir="2700000" algn="tl" rotWithShape="0">
              <a:prstClr val="black">
                <a:alpha val="40000"/>
              </a:prstClr>
            </a:outerShdw>
          </a:effectLst>
        </p:spPr>
        <p:txBody>
          <a:bodyPr anchor="ctr"/>
          <a:lstStyle/>
          <a:p>
            <a:pPr algn="ctr">
              <a:defRPr/>
            </a:pPr>
            <a:endParaRPr lang="da-DK" kern="0" dirty="0">
              <a:solidFill>
                <a:sysClr val="window" lastClr="FFFFFF"/>
              </a:solidFill>
              <a:latin typeface="Calibri"/>
            </a:endParaRPr>
          </a:p>
        </p:txBody>
      </p:sp>
      <p:sp>
        <p:nvSpPr>
          <p:cNvPr id="46" name="Tekstboks 87"/>
          <p:cNvSpPr txBox="1"/>
          <p:nvPr/>
        </p:nvSpPr>
        <p:spPr>
          <a:xfrm>
            <a:off x="1339163" y="2240847"/>
            <a:ext cx="1050288" cy="461665"/>
          </a:xfrm>
          <a:prstGeom prst="rect">
            <a:avLst/>
          </a:prstGeom>
          <a:noFill/>
        </p:spPr>
        <p:txBody>
          <a:bodyPr wrap="none" rtlCol="0">
            <a:spAutoFit/>
          </a:bodyPr>
          <a:lstStyle/>
          <a:p>
            <a:r>
              <a:rPr lang="da-DK" sz="1200" b="1" dirty="0" smtClean="0"/>
              <a:t>Go Forward</a:t>
            </a:r>
          </a:p>
          <a:p>
            <a:r>
              <a:rPr lang="da-DK" sz="1200" b="1" dirty="0" smtClean="0"/>
              <a:t>Study</a:t>
            </a:r>
            <a:endParaRPr lang="da-DK" sz="1200" b="1" dirty="0"/>
          </a:p>
        </p:txBody>
      </p:sp>
      <p:sp>
        <p:nvSpPr>
          <p:cNvPr id="43" name="Tekstboks 77"/>
          <p:cNvSpPr txBox="1"/>
          <p:nvPr/>
        </p:nvSpPr>
        <p:spPr>
          <a:xfrm>
            <a:off x="838200" y="5029200"/>
            <a:ext cx="2917786" cy="276999"/>
          </a:xfrm>
          <a:prstGeom prst="rect">
            <a:avLst/>
          </a:prstGeom>
          <a:noFill/>
        </p:spPr>
        <p:txBody>
          <a:bodyPr wrap="none" rtlCol="0">
            <a:spAutoFit/>
          </a:bodyPr>
          <a:lstStyle/>
          <a:p>
            <a:r>
              <a:rPr lang="da-DK" sz="1200" b="1" dirty="0" smtClean="0"/>
              <a:t>Strategic Planning to Support project</a:t>
            </a:r>
          </a:p>
        </p:txBody>
      </p:sp>
      <p:sp>
        <p:nvSpPr>
          <p:cNvPr id="47" name="Tekstboks 82"/>
          <p:cNvSpPr txBox="1"/>
          <p:nvPr/>
        </p:nvSpPr>
        <p:spPr>
          <a:xfrm>
            <a:off x="4343400" y="5029200"/>
            <a:ext cx="2065437" cy="276999"/>
          </a:xfrm>
          <a:prstGeom prst="rect">
            <a:avLst/>
          </a:prstGeom>
          <a:noFill/>
        </p:spPr>
        <p:txBody>
          <a:bodyPr wrap="none" rtlCol="0">
            <a:spAutoFit/>
          </a:bodyPr>
          <a:lstStyle/>
          <a:p>
            <a:r>
              <a:rPr lang="da-DK" sz="1200" b="1" dirty="0" smtClean="0"/>
              <a:t>Detailed Project Planning</a:t>
            </a:r>
            <a:endParaRPr lang="da-DK" sz="1200" b="1" dirty="0"/>
          </a:p>
        </p:txBody>
      </p:sp>
      <p:sp>
        <p:nvSpPr>
          <p:cNvPr id="48" name="Tekstboks 86"/>
          <p:cNvSpPr txBox="1"/>
          <p:nvPr/>
        </p:nvSpPr>
        <p:spPr>
          <a:xfrm>
            <a:off x="7086600" y="5029200"/>
            <a:ext cx="1836657" cy="276999"/>
          </a:xfrm>
          <a:prstGeom prst="rect">
            <a:avLst/>
          </a:prstGeom>
          <a:noFill/>
        </p:spPr>
        <p:txBody>
          <a:bodyPr wrap="none" rtlCol="0">
            <a:spAutoFit/>
          </a:bodyPr>
          <a:lstStyle/>
          <a:p>
            <a:r>
              <a:rPr lang="da-DK" sz="1200" b="1" dirty="0" smtClean="0"/>
              <a:t>Begin Implementation</a:t>
            </a:r>
            <a:endParaRPr lang="da-DK" sz="1200" b="1" dirty="0"/>
          </a:p>
        </p:txBody>
      </p:sp>
      <p:pic>
        <p:nvPicPr>
          <p:cNvPr id="4098" name="Picture 2" descr="C:\Documents and Settings\thastings\Local Settings\Temporary Internet Files\Content.IE5\RS8S9S2G\MC900431611[1].png"/>
          <p:cNvPicPr>
            <a:picLocks noChangeAspect="1" noChangeArrowheads="1"/>
          </p:cNvPicPr>
          <p:nvPr/>
        </p:nvPicPr>
        <p:blipFill>
          <a:blip r:embed="rId2" cstate="print"/>
          <a:srcRect/>
          <a:stretch>
            <a:fillRect/>
          </a:stretch>
        </p:blipFill>
        <p:spPr bwMode="auto">
          <a:xfrm>
            <a:off x="6858000" y="3352800"/>
            <a:ext cx="380886" cy="380886"/>
          </a:xfrm>
          <a:prstGeom prst="rect">
            <a:avLst/>
          </a:prstGeom>
          <a:noFill/>
        </p:spPr>
      </p:pic>
      <p:pic>
        <p:nvPicPr>
          <p:cNvPr id="50" name="Picture 49" descr="ctcLINK logo mini.bmp"/>
          <p:cNvPicPr>
            <a:picLocks noChangeAspect="1"/>
          </p:cNvPicPr>
          <p:nvPr/>
        </p:nvPicPr>
        <p:blipFill>
          <a:blip r:embed="rId3" cstate="print"/>
          <a:stretch>
            <a:fillRect/>
          </a:stretch>
        </p:blipFill>
        <p:spPr>
          <a:xfrm>
            <a:off x="1524000" y="685800"/>
            <a:ext cx="2343150" cy="781050"/>
          </a:xfrm>
          <a:prstGeom prst="rect">
            <a:avLst/>
          </a:prstGeom>
        </p:spPr>
      </p:pic>
      <p:pic>
        <p:nvPicPr>
          <p:cNvPr id="4099" name="Picture 3" descr="C:\Documents and Settings\thastings\Local Settings\Temporary Internet Files\Content.IE5\RS8S9S2G\MC900431611[1].png"/>
          <p:cNvPicPr>
            <a:picLocks noChangeAspect="1" noChangeArrowheads="1"/>
          </p:cNvPicPr>
          <p:nvPr/>
        </p:nvPicPr>
        <p:blipFill>
          <a:blip r:embed="rId4" cstate="print"/>
          <a:srcRect/>
          <a:stretch>
            <a:fillRect/>
          </a:stretch>
        </p:blipFill>
        <p:spPr bwMode="auto">
          <a:xfrm>
            <a:off x="152400" y="5638686"/>
            <a:ext cx="762000" cy="762000"/>
          </a:xfrm>
          <a:prstGeom prst="rect">
            <a:avLst/>
          </a:prstGeom>
          <a:noFill/>
        </p:spPr>
      </p:pic>
      <p:sp>
        <p:nvSpPr>
          <p:cNvPr id="55" name="TextBox 54"/>
          <p:cNvSpPr txBox="1"/>
          <p:nvPr/>
        </p:nvSpPr>
        <p:spPr>
          <a:xfrm>
            <a:off x="838200" y="5505271"/>
            <a:ext cx="7848600" cy="1200329"/>
          </a:xfrm>
          <a:prstGeom prst="rect">
            <a:avLst/>
          </a:prstGeom>
          <a:noFill/>
        </p:spPr>
        <p:txBody>
          <a:bodyPr wrap="square" rtlCol="0">
            <a:spAutoFit/>
          </a:bodyPr>
          <a:lstStyle/>
          <a:p>
            <a:r>
              <a:rPr lang="en-US" dirty="0" smtClean="0"/>
              <a:t>Your contribution today helps the college system build an RFP that will clearly define our needs.  A clear RFP helps us select the right software to meet our needs. It also ensures we get the right implementation partner to assist us in moving our data and our people onto that new software.</a:t>
            </a:r>
            <a:endParaRPr lang="en-US" dirty="0"/>
          </a:p>
        </p:txBody>
      </p:sp>
      <p:pic>
        <p:nvPicPr>
          <p:cNvPr id="4100" name="Picture 4" descr="C:\Documents and Settings\thastings\Local Settings\Temporary Internet Files\Content.IE5\RS8S9S2G\MC900441310[1].png"/>
          <p:cNvPicPr>
            <a:picLocks noChangeAspect="1" noChangeArrowheads="1"/>
          </p:cNvPicPr>
          <p:nvPr/>
        </p:nvPicPr>
        <p:blipFill>
          <a:blip r:embed="rId5" cstate="print"/>
          <a:srcRect/>
          <a:stretch>
            <a:fillRect/>
          </a:stretch>
        </p:blipFill>
        <p:spPr bwMode="auto">
          <a:xfrm>
            <a:off x="685800" y="1676400"/>
            <a:ext cx="457200" cy="457200"/>
          </a:xfrm>
          <a:prstGeom prst="rect">
            <a:avLst/>
          </a:prstGeom>
          <a:noFill/>
        </p:spPr>
      </p:pic>
      <p:pic>
        <p:nvPicPr>
          <p:cNvPr id="57" name="Picture 4" descr="C:\Documents and Settings\thastings\Local Settings\Temporary Internet Files\Content.IE5\RS8S9S2G\MC900441310[1].png"/>
          <p:cNvPicPr>
            <a:picLocks noChangeAspect="1" noChangeArrowheads="1"/>
          </p:cNvPicPr>
          <p:nvPr/>
        </p:nvPicPr>
        <p:blipFill>
          <a:blip r:embed="rId5" cstate="print"/>
          <a:srcRect/>
          <a:stretch>
            <a:fillRect/>
          </a:stretch>
        </p:blipFill>
        <p:spPr bwMode="auto">
          <a:xfrm>
            <a:off x="2057400" y="1905000"/>
            <a:ext cx="457200" cy="457200"/>
          </a:xfrm>
          <a:prstGeom prst="rect">
            <a:avLst/>
          </a:prstGeom>
          <a:noFill/>
        </p:spPr>
      </p:pic>
      <p:pic>
        <p:nvPicPr>
          <p:cNvPr id="58" name="Picture 4" descr="C:\Documents and Settings\thastings\Local Settings\Temporary Internet Files\Content.IE5\RS8S9S2G\MC900441310[1].png"/>
          <p:cNvPicPr>
            <a:picLocks noChangeAspect="1" noChangeArrowheads="1"/>
          </p:cNvPicPr>
          <p:nvPr/>
        </p:nvPicPr>
        <p:blipFill>
          <a:blip r:embed="rId5" cstate="print"/>
          <a:srcRect/>
          <a:stretch>
            <a:fillRect/>
          </a:stretch>
        </p:blipFill>
        <p:spPr bwMode="auto">
          <a:xfrm>
            <a:off x="3733800" y="2209800"/>
            <a:ext cx="457200" cy="457200"/>
          </a:xfrm>
          <a:prstGeom prst="rect">
            <a:avLst/>
          </a:prstGeom>
          <a:noFill/>
        </p:spPr>
      </p:pic>
      <p:pic>
        <p:nvPicPr>
          <p:cNvPr id="59" name="Picture 4" descr="C:\Documents and Settings\thastings\Local Settings\Temporary Internet Files\Content.IE5\RS8S9S2G\MC900441310[1].png"/>
          <p:cNvPicPr>
            <a:picLocks noChangeAspect="1" noChangeArrowheads="1"/>
          </p:cNvPicPr>
          <p:nvPr/>
        </p:nvPicPr>
        <p:blipFill>
          <a:blip r:embed="rId5" cstate="print"/>
          <a:srcRect/>
          <a:stretch>
            <a:fillRect/>
          </a:stretch>
        </p:blipFill>
        <p:spPr bwMode="auto">
          <a:xfrm>
            <a:off x="5334000" y="2514600"/>
            <a:ext cx="457200" cy="457200"/>
          </a:xfrm>
          <a:prstGeom prst="rect">
            <a:avLst/>
          </a:prstGeom>
          <a:noFill/>
        </p:spPr>
      </p:pic>
      <p:pic>
        <p:nvPicPr>
          <p:cNvPr id="60" name="Picture 4" descr="C:\Documents and Settings\thastings\Local Settings\Temporary Internet Files\Content.IE5\RS8S9S2G\MC900441310[1].png"/>
          <p:cNvPicPr>
            <a:picLocks noChangeAspect="1" noChangeArrowheads="1"/>
          </p:cNvPicPr>
          <p:nvPr/>
        </p:nvPicPr>
        <p:blipFill>
          <a:blip r:embed="rId5" cstate="print"/>
          <a:srcRect/>
          <a:stretch>
            <a:fillRect/>
          </a:stretch>
        </p:blipFill>
        <p:spPr bwMode="auto">
          <a:xfrm>
            <a:off x="457200" y="4876800"/>
            <a:ext cx="457200" cy="457200"/>
          </a:xfrm>
          <a:prstGeom prst="rect">
            <a:avLst/>
          </a:prstGeom>
          <a:noFill/>
        </p:spPr>
      </p:pic>
      <p:pic>
        <p:nvPicPr>
          <p:cNvPr id="4103" name="Picture 7" descr="C:\Documents and Settings\thastings\Local Settings\Temporary Internet Files\Content.IE5\RS8S9S2G\MC900432618[1].png"/>
          <p:cNvPicPr>
            <a:picLocks noChangeAspect="1" noChangeArrowheads="1"/>
          </p:cNvPicPr>
          <p:nvPr/>
        </p:nvPicPr>
        <p:blipFill>
          <a:blip r:embed="rId6" cstate="print"/>
          <a:srcRect/>
          <a:stretch>
            <a:fillRect/>
          </a:stretch>
        </p:blipFill>
        <p:spPr bwMode="auto">
          <a:xfrm>
            <a:off x="8839314" y="4191000"/>
            <a:ext cx="304686" cy="304686"/>
          </a:xfrm>
          <a:prstGeom prst="rect">
            <a:avLst/>
          </a:prstGeom>
          <a:noFill/>
        </p:spPr>
      </p:pic>
      <p:pic>
        <p:nvPicPr>
          <p:cNvPr id="4104" name="Picture 8" descr="C:\Documents and Settings\thastings\Local Settings\Temporary Internet Files\Content.IE5\AX1CBHNZ\MC900441898[1].wmf"/>
          <p:cNvPicPr>
            <a:picLocks noChangeAspect="1" noChangeArrowheads="1"/>
          </p:cNvPicPr>
          <p:nvPr/>
        </p:nvPicPr>
        <p:blipFill>
          <a:blip r:embed="rId7" cstate="print"/>
          <a:srcRect/>
          <a:stretch>
            <a:fillRect/>
          </a:stretch>
        </p:blipFill>
        <p:spPr bwMode="auto">
          <a:xfrm>
            <a:off x="5867400" y="4114800"/>
            <a:ext cx="879475" cy="776288"/>
          </a:xfrm>
          <a:prstGeom prst="rect">
            <a:avLst/>
          </a:prstGeom>
          <a:noFill/>
        </p:spPr>
      </p:pic>
    </p:spTree>
    <p:extLst>
      <p:ext uri="{BB962C8B-B14F-4D97-AF65-F5344CB8AC3E}">
        <p14:creationId xmlns:p14="http://schemas.microsoft.com/office/powerpoint/2010/main" val="2604003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Working Draft of Requirements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draft of the functional requirements used as the basis for the requirements gathering discussions were provided by Gartner Consulting.</a:t>
            </a:r>
          </a:p>
          <a:p>
            <a:pPr lvl="1"/>
            <a:r>
              <a:rPr lang="en-US" dirty="0" smtClean="0"/>
              <a:t>Requirements are in line with what is currently available in the ERP market today.</a:t>
            </a:r>
          </a:p>
          <a:p>
            <a:pPr lvl="1"/>
            <a:r>
              <a:rPr lang="en-US" dirty="0" smtClean="0"/>
              <a:t>Gartner’s experience with other higher education ERP selection projects across the nation helps them give us the best fit of requirements for our needs.</a:t>
            </a:r>
          </a:p>
          <a:p>
            <a:pPr lvl="1"/>
            <a:r>
              <a:rPr lang="en-US" dirty="0" smtClean="0"/>
              <a:t>Comprised of up t0 95% of what Gartner believes is needed for the Washington CTC system. </a:t>
            </a:r>
          </a:p>
          <a:p>
            <a:pPr lvl="1"/>
            <a:r>
              <a:rPr lang="en-US" dirty="0" smtClean="0"/>
              <a:t>The remaining approximately 5% of the requirements will need to come from </a:t>
            </a:r>
            <a:r>
              <a:rPr lang="en-US" u="sng" dirty="0" smtClean="0"/>
              <a:t>us</a:t>
            </a:r>
            <a:r>
              <a:rPr lang="en-US" dirty="0" smtClean="0"/>
              <a:t> to help any vendor know our system’s unique needs.</a:t>
            </a:r>
          </a:p>
          <a:p>
            <a:pPr lvl="2"/>
            <a:r>
              <a:rPr lang="en-US" dirty="0" smtClean="0"/>
              <a:t>For example, state regulatory requirements or our aggregated reporting and allocation management needs as a system.</a:t>
            </a:r>
          </a:p>
        </p:txBody>
      </p:sp>
      <p:pic>
        <p:nvPicPr>
          <p:cNvPr id="2050" name="Picture 2" descr="C:\Documents and Settings\thastings\Local Settings\Temporary Internet Files\Content.IE5\RCOQPCKP\MC900413596[1].wmf"/>
          <p:cNvPicPr>
            <a:picLocks noChangeAspect="1" noChangeArrowheads="1"/>
          </p:cNvPicPr>
          <p:nvPr/>
        </p:nvPicPr>
        <p:blipFill>
          <a:blip r:embed="rId2" cstate="print"/>
          <a:srcRect/>
          <a:stretch>
            <a:fillRect/>
          </a:stretch>
        </p:blipFill>
        <p:spPr bwMode="auto">
          <a:xfrm>
            <a:off x="7772400" y="381000"/>
            <a:ext cx="1069064" cy="92877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Documents and Settings\thastings\Local Settings\Temporary Internet Files\Content.IE5\5EJYLZ04\MC900431643[1].png"/>
          <p:cNvPicPr>
            <a:picLocks noChangeAspect="1" noChangeArrowheads="1"/>
          </p:cNvPicPr>
          <p:nvPr/>
        </p:nvPicPr>
        <p:blipFill>
          <a:blip r:embed="rId2" cstate="print"/>
          <a:srcRect/>
          <a:stretch>
            <a:fillRect/>
          </a:stretch>
        </p:blipFill>
        <p:spPr bwMode="auto">
          <a:xfrm>
            <a:off x="7239000" y="228600"/>
            <a:ext cx="1714500" cy="1714500"/>
          </a:xfrm>
          <a:prstGeom prst="rect">
            <a:avLst/>
          </a:prstGeom>
          <a:noFill/>
        </p:spPr>
      </p:pic>
      <p:sp>
        <p:nvSpPr>
          <p:cNvPr id="10" name="Title 9"/>
          <p:cNvSpPr>
            <a:spLocks noGrp="1"/>
          </p:cNvSpPr>
          <p:nvPr>
            <p:ph type="title"/>
          </p:nvPr>
        </p:nvSpPr>
        <p:spPr/>
        <p:txBody>
          <a:bodyPr/>
          <a:lstStyle/>
          <a:p>
            <a:r>
              <a:rPr lang="en-US" dirty="0" smtClean="0"/>
              <a:t>Level of Granularity</a:t>
            </a:r>
            <a:endParaRPr lang="en-US" dirty="0"/>
          </a:p>
        </p:txBody>
      </p:sp>
      <p:sp>
        <p:nvSpPr>
          <p:cNvPr id="11" name="Content Placeholder 10"/>
          <p:cNvSpPr>
            <a:spLocks noGrp="1"/>
          </p:cNvSpPr>
          <p:nvPr>
            <p:ph idx="1"/>
          </p:nvPr>
        </p:nvSpPr>
        <p:spPr/>
        <p:txBody>
          <a:bodyPr/>
          <a:lstStyle/>
          <a:p>
            <a:r>
              <a:rPr lang="en-US" dirty="0" smtClean="0"/>
              <a:t>In defining the requirements, think of “outcomes,” not of “how you get there.”</a:t>
            </a:r>
          </a:p>
          <a:p>
            <a:r>
              <a:rPr lang="en-US" dirty="0" smtClean="0"/>
              <a:t>Avoid prescribing the system you already have.</a:t>
            </a:r>
          </a:p>
          <a:p>
            <a:r>
              <a:rPr lang="en-US" dirty="0" smtClean="0"/>
              <a:t>Focus on getting your needs met and let the ERP vendors tell you </a:t>
            </a:r>
            <a:r>
              <a:rPr lang="en-US" i="1" dirty="0" smtClean="0"/>
              <a:t>how</a:t>
            </a:r>
            <a:r>
              <a:rPr lang="en-US" dirty="0" smtClean="0"/>
              <a:t> you can do that with their systems.</a:t>
            </a:r>
          </a:p>
          <a:p>
            <a:r>
              <a:rPr lang="en-US" dirty="0" smtClean="0"/>
              <a:t>Read through the requirements draft and look for the gaps and note the business needs that have not been addressed in the requirements thus far.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Vanilla Implementation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goal of the project is to standardize the business processes across the colleges with the least amount of customization possible.</a:t>
            </a:r>
          </a:p>
          <a:p>
            <a:pPr lvl="1"/>
            <a:r>
              <a:rPr lang="en-US" dirty="0" smtClean="0"/>
              <a:t>Customization should be isolated to those things that:</a:t>
            </a:r>
          </a:p>
          <a:p>
            <a:pPr lvl="2"/>
            <a:r>
              <a:rPr lang="en-US" dirty="0" smtClean="0"/>
              <a:t>Enable us to adhere to state requirements.</a:t>
            </a:r>
          </a:p>
          <a:p>
            <a:pPr lvl="2"/>
            <a:r>
              <a:rPr lang="en-US" dirty="0" smtClean="0"/>
              <a:t>Allow us to function as a federation of colleges with aggregate allocation management and reporting needs.</a:t>
            </a:r>
          </a:p>
          <a:p>
            <a:r>
              <a:rPr lang="en-US" dirty="0" smtClean="0"/>
              <a:t>“Customization” and “Configuration” are two different things:</a:t>
            </a:r>
          </a:p>
          <a:p>
            <a:pPr lvl="1"/>
            <a:r>
              <a:rPr lang="en-US" dirty="0" smtClean="0"/>
              <a:t>ERP’s have the ability to configure options for colleges within their product offerings, this does not require “custom” code.</a:t>
            </a:r>
          </a:p>
          <a:p>
            <a:pPr lvl="1"/>
            <a:r>
              <a:rPr lang="en-US" dirty="0" smtClean="0"/>
              <a:t>Some configurations will require agreement as a system</a:t>
            </a:r>
          </a:p>
          <a:p>
            <a:pPr lvl="1"/>
            <a:r>
              <a:rPr lang="en-US" dirty="0" smtClean="0"/>
              <a:t>Other configurations will still allow for colleges to operate independently, while functioning within the ERP framework.</a:t>
            </a:r>
            <a:endParaRPr lang="en-US" dirty="0"/>
          </a:p>
        </p:txBody>
      </p:sp>
      <p:pic>
        <p:nvPicPr>
          <p:cNvPr id="3079" name="Picture 7" descr="C:\Documents and Settings\thastings\Local Settings\Temporary Internet Files\Content.IE5\5EJYLZ04\MP900406736[1].jpg"/>
          <p:cNvPicPr>
            <a:picLocks noChangeAspect="1" noChangeArrowheads="1"/>
          </p:cNvPicPr>
          <p:nvPr/>
        </p:nvPicPr>
        <p:blipFill>
          <a:blip r:embed="rId2" cstate="print"/>
          <a:srcRect/>
          <a:stretch>
            <a:fillRect/>
          </a:stretch>
        </p:blipFill>
        <p:spPr bwMode="auto">
          <a:xfrm>
            <a:off x="6629400" y="457200"/>
            <a:ext cx="1981200" cy="1584960"/>
          </a:xfrm>
          <a:prstGeom prst="rect">
            <a:avLst/>
          </a:prstGeom>
          <a:noFill/>
          <a:effectLst>
            <a:softEdge rad="63500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32688"/>
          </a:xfrm>
        </p:spPr>
        <p:txBody>
          <a:bodyPr/>
          <a:lstStyle/>
          <a:p>
            <a:r>
              <a:rPr lang="en-US" dirty="0" smtClean="0"/>
              <a:t>Get Started</a:t>
            </a:r>
            <a:endParaRPr lang="en-US" dirty="0"/>
          </a:p>
        </p:txBody>
      </p:sp>
      <p:sp>
        <p:nvSpPr>
          <p:cNvPr id="3" name="Content Placeholder 2"/>
          <p:cNvSpPr>
            <a:spLocks noGrp="1"/>
          </p:cNvSpPr>
          <p:nvPr>
            <p:ph idx="1"/>
          </p:nvPr>
        </p:nvSpPr>
        <p:spPr>
          <a:xfrm>
            <a:off x="457200" y="2133600"/>
            <a:ext cx="8229600" cy="2971800"/>
          </a:xfrm>
        </p:spPr>
        <p:txBody>
          <a:bodyPr>
            <a:normAutofit/>
          </a:bodyPr>
          <a:lstStyle/>
          <a:p>
            <a:r>
              <a:rPr lang="en-US" dirty="0" smtClean="0"/>
              <a:t>Open the Requirements Spreadsheet for the application area:</a:t>
            </a:r>
          </a:p>
          <a:p>
            <a:pPr lvl="1"/>
            <a:r>
              <a:rPr lang="en-US" dirty="0" smtClean="0"/>
              <a:t>First Review the Cross-Functional Requirements</a:t>
            </a:r>
          </a:p>
          <a:p>
            <a:pPr lvl="2"/>
            <a:r>
              <a:rPr lang="en-US" dirty="0" smtClean="0"/>
              <a:t>Cross-functional requirements are the high level general requirements for the application area. </a:t>
            </a:r>
          </a:p>
          <a:p>
            <a:pPr lvl="2"/>
            <a:r>
              <a:rPr lang="en-US" dirty="0" smtClean="0"/>
              <a:t>These are not module specific, but are the base expectations you’d have for any function within the module.</a:t>
            </a:r>
          </a:p>
        </p:txBody>
      </p:sp>
      <p:pic>
        <p:nvPicPr>
          <p:cNvPr id="5122" name="Picture 2" descr="C:\Documents and Settings\thastings\Local Settings\Temporary Internet Files\Content.IE5\AX1CBHNZ\MC900431547[1].png"/>
          <p:cNvPicPr>
            <a:picLocks noChangeAspect="1" noChangeArrowheads="1"/>
          </p:cNvPicPr>
          <p:nvPr/>
        </p:nvPicPr>
        <p:blipFill>
          <a:blip r:embed="rId2" cstate="print"/>
          <a:srcRect/>
          <a:stretch>
            <a:fillRect/>
          </a:stretch>
        </p:blipFill>
        <p:spPr bwMode="auto">
          <a:xfrm>
            <a:off x="3505200" y="838200"/>
            <a:ext cx="838200" cy="838200"/>
          </a:xfrm>
          <a:prstGeom prst="rect">
            <a:avLst/>
          </a:prstGeom>
          <a:noFill/>
        </p:spPr>
      </p:pic>
      <p:sp>
        <p:nvSpPr>
          <p:cNvPr id="7" name="Rectangle 6"/>
          <p:cNvSpPr/>
          <p:nvPr/>
        </p:nvSpPr>
        <p:spPr>
          <a:xfrm>
            <a:off x="2438400" y="5562600"/>
            <a:ext cx="5486400" cy="1077218"/>
          </a:xfrm>
          <a:prstGeom prst="rect">
            <a:avLst/>
          </a:prstGeom>
        </p:spPr>
        <p:txBody>
          <a:bodyPr wrap="square">
            <a:spAutoFit/>
          </a:bodyPr>
          <a:lstStyle/>
          <a:p>
            <a:r>
              <a:rPr lang="en-US" sz="1600" b="1" i="1" dirty="0" smtClean="0">
                <a:solidFill>
                  <a:schemeClr val="tx2"/>
                </a:solidFill>
              </a:rPr>
              <a:t>Note: </a:t>
            </a:r>
            <a:r>
              <a:rPr lang="en-US" sz="1600" i="1" dirty="0" smtClean="0">
                <a:solidFill>
                  <a:schemeClr val="tx2"/>
                </a:solidFill>
              </a:rPr>
              <a:t>When editing a requirement, be sure to </a:t>
            </a:r>
            <a:r>
              <a:rPr lang="en-US" sz="1600" i="1" dirty="0" smtClean="0">
                <a:solidFill>
                  <a:schemeClr val="tx2"/>
                </a:solidFill>
                <a:effectLst>
                  <a:outerShdw blurRad="38100" dist="38100" dir="2700000" algn="tl">
                    <a:srgbClr val="000000">
                      <a:alpha val="43137"/>
                    </a:srgbClr>
                  </a:outerShdw>
                </a:effectLst>
              </a:rPr>
              <a:t>highlight </a:t>
            </a:r>
            <a:r>
              <a:rPr lang="en-US" sz="1600" i="1" dirty="0" smtClean="0">
                <a:solidFill>
                  <a:schemeClr val="tx2"/>
                </a:solidFill>
              </a:rPr>
              <a:t>those edits so the ctcLink Project Team can read and incorporate them as needed. Please put questions or explanations in the comments column of the requirements spreadsheet. </a:t>
            </a:r>
          </a:p>
        </p:txBody>
      </p:sp>
      <p:pic>
        <p:nvPicPr>
          <p:cNvPr id="5126" name="Picture 6" descr="C:\Documents and Settings\thastings\Local Settings\Temporary Internet Files\Content.IE5\5EJYLZ04\MC900432585[1].png"/>
          <p:cNvPicPr>
            <a:picLocks noChangeAspect="1" noChangeArrowheads="1"/>
          </p:cNvPicPr>
          <p:nvPr/>
        </p:nvPicPr>
        <p:blipFill>
          <a:blip r:embed="rId3" cstate="print"/>
          <a:srcRect/>
          <a:stretch>
            <a:fillRect/>
          </a:stretch>
        </p:blipFill>
        <p:spPr bwMode="auto">
          <a:xfrm>
            <a:off x="6553200" y="4648200"/>
            <a:ext cx="1219200" cy="12192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p:spPr>
        <p:txBody>
          <a:bodyPr>
            <a:normAutofit fontScale="90000"/>
          </a:bodyPr>
          <a:lstStyle/>
          <a:p>
            <a:r>
              <a:rPr lang="en-US" dirty="0" smtClean="0"/>
              <a:t>Review the Module Requirements</a:t>
            </a:r>
            <a:endParaRPr lang="en-US" dirty="0"/>
          </a:p>
        </p:txBody>
      </p:sp>
      <p:sp>
        <p:nvSpPr>
          <p:cNvPr id="3" name="Content Placeholder 2"/>
          <p:cNvSpPr>
            <a:spLocks noGrp="1"/>
          </p:cNvSpPr>
          <p:nvPr>
            <p:ph idx="1"/>
          </p:nvPr>
        </p:nvSpPr>
        <p:spPr>
          <a:xfrm>
            <a:off x="457200" y="1981200"/>
            <a:ext cx="8229600" cy="2407920"/>
          </a:xfrm>
        </p:spPr>
        <p:txBody>
          <a:bodyPr>
            <a:normAutofit/>
          </a:bodyPr>
          <a:lstStyle/>
          <a:p>
            <a:r>
              <a:rPr lang="en-US" dirty="0" smtClean="0"/>
              <a:t>The spreadsheet tabs align with the previously held sessions held at SBCTC- Bellevue. </a:t>
            </a:r>
          </a:p>
          <a:p>
            <a:r>
              <a:rPr lang="en-US" dirty="0" smtClean="0"/>
              <a:t>The cross-functional tab contains high level requirements that apply across the tabs.</a:t>
            </a:r>
          </a:p>
          <a:p>
            <a:endParaRPr lang="en-US" dirty="0" smtClean="0"/>
          </a:p>
        </p:txBody>
      </p:sp>
      <p:pic>
        <p:nvPicPr>
          <p:cNvPr id="6150" name="Picture 6" descr="C:\Documents and Settings\thastings\Local Settings\Temporary Internet Files\Content.IE5\RS8S9S2G\MC900441918[1].wmf"/>
          <p:cNvPicPr>
            <a:picLocks noChangeAspect="1" noChangeArrowheads="1"/>
          </p:cNvPicPr>
          <p:nvPr/>
        </p:nvPicPr>
        <p:blipFill>
          <a:blip r:embed="rId2" cstate="print"/>
          <a:srcRect/>
          <a:stretch>
            <a:fillRect/>
          </a:stretch>
        </p:blipFill>
        <p:spPr bwMode="auto">
          <a:xfrm>
            <a:off x="1828800" y="5181600"/>
            <a:ext cx="2178050" cy="821383"/>
          </a:xfrm>
          <a:prstGeom prst="rect">
            <a:avLst/>
          </a:prstGeom>
          <a:noFill/>
        </p:spPr>
      </p:pic>
      <p:sp>
        <p:nvSpPr>
          <p:cNvPr id="9" name="Rectangle 8"/>
          <p:cNvSpPr/>
          <p:nvPr/>
        </p:nvSpPr>
        <p:spPr>
          <a:xfrm>
            <a:off x="457200" y="4724400"/>
            <a:ext cx="8458200" cy="1477328"/>
          </a:xfrm>
          <a:prstGeom prst="rect">
            <a:avLst/>
          </a:prstGeom>
        </p:spPr>
        <p:txBody>
          <a:bodyPr wrap="square">
            <a:spAutoFit/>
          </a:bodyPr>
          <a:lstStyle/>
          <a:p>
            <a:pPr lvl="8"/>
            <a:r>
              <a:rPr lang="en-US" b="1" i="1" dirty="0" smtClean="0"/>
              <a:t>Note: </a:t>
            </a:r>
            <a:r>
              <a:rPr lang="en-US" dirty="0" smtClean="0"/>
              <a:t>Don’t worry if you don’t find “your word.”  For example, if you’re the Veteran’s Coordinator, don’t worry that you aren’t seeing a ‘Veteran’s’ tab.  Look at the requirements and see where needs for handling a veteran fits in.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smtClean="0"/>
              <a:t>Wrapping it Up</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20000"/>
          </a:bodyPr>
          <a:lstStyle/>
          <a:p>
            <a:pPr lvl="1"/>
            <a:r>
              <a:rPr lang="en-US" dirty="0" smtClean="0"/>
              <a:t>High Level Rating by Module</a:t>
            </a:r>
          </a:p>
          <a:p>
            <a:pPr lvl="2"/>
            <a:r>
              <a:rPr lang="en-US" dirty="0" smtClean="0"/>
              <a:t>Commonality – How similar is your college’s way of handling this business process to other college’s within the system.</a:t>
            </a:r>
          </a:p>
          <a:p>
            <a:pPr lvl="3"/>
            <a:r>
              <a:rPr lang="en-US" dirty="0" smtClean="0"/>
              <a:t>Low = We do this very different from other colleges</a:t>
            </a:r>
          </a:p>
          <a:p>
            <a:pPr lvl="3"/>
            <a:r>
              <a:rPr lang="en-US" dirty="0" smtClean="0"/>
              <a:t>Medium = Lots of colleges do it similar, but not all</a:t>
            </a:r>
          </a:p>
          <a:p>
            <a:pPr lvl="3"/>
            <a:r>
              <a:rPr lang="en-US" dirty="0" smtClean="0"/>
              <a:t>High = Fairly standard business process across the colleges</a:t>
            </a:r>
          </a:p>
          <a:p>
            <a:pPr lvl="2"/>
            <a:r>
              <a:rPr lang="en-US" dirty="0" smtClean="0"/>
              <a:t>Complexity – How complex would it be to move away from how you do this process today to how it will be handled in an ERP?</a:t>
            </a:r>
          </a:p>
          <a:p>
            <a:pPr lvl="3"/>
            <a:r>
              <a:rPr lang="en-US" dirty="0" smtClean="0"/>
              <a:t>Low = Fairly straightforward process</a:t>
            </a:r>
          </a:p>
          <a:p>
            <a:pPr lvl="3"/>
            <a:r>
              <a:rPr lang="en-US" dirty="0" smtClean="0"/>
              <a:t>Medium = Somewhat complex or we’ll need loads of training</a:t>
            </a:r>
          </a:p>
          <a:p>
            <a:pPr lvl="3"/>
            <a:r>
              <a:rPr lang="en-US" dirty="0" smtClean="0"/>
              <a:t>High = Get out the abacus and the protractor!</a:t>
            </a:r>
          </a:p>
          <a:p>
            <a:pPr lvl="2"/>
            <a:r>
              <a:rPr lang="en-US" dirty="0" smtClean="0"/>
              <a:t>Receptiveness to Change</a:t>
            </a:r>
          </a:p>
          <a:p>
            <a:pPr lvl="3"/>
            <a:r>
              <a:rPr lang="en-US" dirty="0" smtClean="0"/>
              <a:t>Low = We think it’s going to be hard to get our folks to change.</a:t>
            </a:r>
          </a:p>
          <a:p>
            <a:pPr lvl="3"/>
            <a:r>
              <a:rPr lang="en-US" dirty="0" smtClean="0"/>
              <a:t>Medium = We’ll do it, but it will be a challenge to gain consensus.</a:t>
            </a:r>
          </a:p>
          <a:p>
            <a:pPr lvl="3"/>
            <a:r>
              <a:rPr lang="en-US" dirty="0" smtClean="0"/>
              <a:t>High = We can’t wait!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04088"/>
          </a:xfrm>
        </p:spPr>
        <p:txBody>
          <a:bodyPr>
            <a:normAutofit fontScale="90000"/>
          </a:bodyPr>
          <a:lstStyle/>
          <a:p>
            <a:r>
              <a:rPr lang="en-US" dirty="0" smtClean="0"/>
              <a:t>Next Steps…</a:t>
            </a:r>
            <a:endParaRPr lang="en-US" dirty="0"/>
          </a:p>
        </p:txBody>
      </p:sp>
      <p:sp>
        <p:nvSpPr>
          <p:cNvPr id="3" name="Content Placeholder 2"/>
          <p:cNvSpPr>
            <a:spLocks noGrp="1"/>
          </p:cNvSpPr>
          <p:nvPr>
            <p:ph idx="1"/>
          </p:nvPr>
        </p:nvSpPr>
        <p:spPr>
          <a:xfrm>
            <a:off x="457200" y="1371600"/>
            <a:ext cx="8229600" cy="4953000"/>
          </a:xfrm>
        </p:spPr>
        <p:txBody>
          <a:bodyPr/>
          <a:lstStyle/>
          <a:p>
            <a:r>
              <a:rPr lang="en-US" dirty="0" smtClean="0"/>
              <a:t>Consolidated feedback should optimally be provided to SBCTC within 2 weeks of the application area sessions.  This will allow time for review and inclusion of your college’s input.</a:t>
            </a:r>
          </a:p>
          <a:p>
            <a:r>
              <a:rPr lang="en-US" dirty="0" smtClean="0"/>
              <a:t>Finalization of requirements will occur the week after Thanksgiving.</a:t>
            </a:r>
          </a:p>
          <a:p>
            <a:r>
              <a:rPr lang="en-US" dirty="0" smtClean="0"/>
              <a:t>The RFP will be drafted in the December/January timeframe.  </a:t>
            </a:r>
          </a:p>
          <a:p>
            <a:r>
              <a:rPr lang="en-US" dirty="0" smtClean="0"/>
              <a:t>Key college participants will be sought to review the final draft of the RFP in January 2012.</a:t>
            </a:r>
          </a:p>
          <a:p>
            <a:r>
              <a:rPr lang="en-US" dirty="0" smtClean="0"/>
              <a:t>RFP is targeted for release in February 2012.</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6">
      <a:dk1>
        <a:sysClr val="windowText" lastClr="000000"/>
      </a:dk1>
      <a:lt1>
        <a:sysClr val="window" lastClr="FFFFFF"/>
      </a:lt1>
      <a:dk2>
        <a:srgbClr val="04617B"/>
      </a:dk2>
      <a:lt2>
        <a:srgbClr val="DBF5F9"/>
      </a:lt2>
      <a:accent1>
        <a:srgbClr val="0F6FC6"/>
      </a:accent1>
      <a:accent2>
        <a:srgbClr val="009DD9"/>
      </a:accent2>
      <a:accent3>
        <a:srgbClr val="4FCEFF"/>
      </a:accent3>
      <a:accent4>
        <a:srgbClr val="89DEFF"/>
      </a:accent4>
      <a:accent5>
        <a:srgbClr val="4FCEFF"/>
      </a:accent5>
      <a:accent6>
        <a:srgbClr val="004E6C"/>
      </a:accent6>
      <a:hlink>
        <a:srgbClr val="04617B"/>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A84DD6513B35343A5D08C0864D39CA5" ma:contentTypeVersion="0" ma:contentTypeDescription="Create a new document." ma:contentTypeScope="" ma:versionID="b7ee00cac7caf63455b66a3e5695198e">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25065E-4839-42CA-A5A6-1EAE1293171B}">
  <ds:schemaRefs>
    <ds:schemaRef ds:uri="http://purl.org/dc/elements/1.1/"/>
    <ds:schemaRef ds:uri="http://schemas.microsoft.com/office/2006/metadata/properties"/>
    <ds:schemaRef ds:uri="http://purl.org/dc/dcmitype/"/>
    <ds:schemaRef ds:uri="http://www.w3.org/XML/1998/namespace"/>
    <ds:schemaRef ds:uri="http://schemas.microsoft.com/office/2006/documentManagement/typ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05F1615F-E0A6-41F2-89D1-4163D37A3C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26299B57-9B19-4A13-8603-7F743DD88A6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Flow</Template>
  <TotalTime>310</TotalTime>
  <Words>1064</Words>
  <Application>Microsoft Office PowerPoint</Application>
  <PresentationFormat>On-screen Show (4:3)</PresentationFormat>
  <Paragraphs>93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Reviewing  Functional Requirements</vt:lpstr>
      <vt:lpstr>PowerPoint Presentation</vt:lpstr>
      <vt:lpstr>The Working Draft of Requirements</vt:lpstr>
      <vt:lpstr>Level of Granularity</vt:lpstr>
      <vt:lpstr>Vanilla Implementation</vt:lpstr>
      <vt:lpstr>Get Started</vt:lpstr>
      <vt:lpstr>Review the Module Requirements</vt:lpstr>
      <vt:lpstr>Wrapping it Up</vt:lpstr>
      <vt:lpstr>Next Steps…</vt:lpstr>
      <vt:lpstr>Thank you!</vt:lpstr>
      <vt:lpstr>Benefits of Modern Administrative Applications</vt:lpstr>
    </vt:vector>
  </TitlesOfParts>
  <Company>Center for Information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Functional Requirements</dc:title>
  <dc:creator>thastings</dc:creator>
  <cp:lastModifiedBy>Barbara Martin</cp:lastModifiedBy>
  <cp:revision>36</cp:revision>
  <dcterms:created xsi:type="dcterms:W3CDTF">2011-10-26T19:46:08Z</dcterms:created>
  <dcterms:modified xsi:type="dcterms:W3CDTF">2011-11-22T00:02:53Z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0x010100BA84DD6513B35343A5D08C0864D39CA5</vt:lpwstr>
  </property>
</Properties>
</file>