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1" r:id="rId1"/>
  </p:sldMasterIdLst>
  <p:handoutMasterIdLst>
    <p:handoutMasterId r:id="rId29"/>
  </p:handoutMasterIdLst>
  <p:sldIdLst>
    <p:sldId id="256" r:id="rId2"/>
    <p:sldId id="267" r:id="rId3"/>
    <p:sldId id="257" r:id="rId4"/>
    <p:sldId id="265" r:id="rId5"/>
    <p:sldId id="268" r:id="rId6"/>
    <p:sldId id="269" r:id="rId7"/>
    <p:sldId id="266" r:id="rId8"/>
    <p:sldId id="258" r:id="rId9"/>
    <p:sldId id="259" r:id="rId10"/>
    <p:sldId id="260" r:id="rId11"/>
    <p:sldId id="277" r:id="rId12"/>
    <p:sldId id="270" r:id="rId13"/>
    <p:sldId id="278" r:id="rId14"/>
    <p:sldId id="261" r:id="rId15"/>
    <p:sldId id="279" r:id="rId16"/>
    <p:sldId id="280" r:id="rId17"/>
    <p:sldId id="271" r:id="rId18"/>
    <p:sldId id="281" r:id="rId19"/>
    <p:sldId id="262" r:id="rId20"/>
    <p:sldId id="282" r:id="rId21"/>
    <p:sldId id="274" r:id="rId22"/>
    <p:sldId id="275" r:id="rId23"/>
    <p:sldId id="283" r:id="rId24"/>
    <p:sldId id="276" r:id="rId25"/>
    <p:sldId id="264" r:id="rId26"/>
    <p:sldId id="284" r:id="rId27"/>
    <p:sldId id="285" r:id="rId28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32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0DAA457-3866-4548-9095-67270830AB72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60614FF-CAE8-4CD2-A389-B360D5FC1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65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4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85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6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5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3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4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38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09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6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252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0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6A953-47EB-4CE7-AC21-AF4FEF25A470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DE3D1-AC73-41D8-B9B2-0BC78D3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eattlecentral.edu/employe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pps.seattlecolleges.edu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Budget 102:</a:t>
            </a:r>
            <a:br>
              <a:rPr lang="en-US" dirty="0" smtClean="0"/>
            </a:br>
            <a:r>
              <a:rPr lang="en-US" dirty="0" smtClean="0"/>
              <a:t>FMS Query is Fun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December 2018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09451" y="418011"/>
            <a:ext cx="11168743" cy="610035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96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610" y="30480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Why (-) and Why (+) ?  This makes no sense.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661" y="3697906"/>
            <a:ext cx="5049917" cy="2887972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Debits are recorded as positives </a:t>
            </a:r>
          </a:p>
          <a:p>
            <a:pPr lvl="1"/>
            <a:r>
              <a:rPr lang="en-US" sz="3200" dirty="0" smtClean="0"/>
              <a:t>Increases in Expenses are recorded as Debits (+ value)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14370" y="1884932"/>
            <a:ext cx="9807757" cy="91193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This is an accounting thing and differentiates between debits and credits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319958" y="3700323"/>
            <a:ext cx="5155755" cy="27097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Credits are recorded as negatives 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</a:rPr>
              <a:t>Increases in Revenues are recorded as Credits (- value)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52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058400" cy="875991"/>
          </a:xfrm>
        </p:spPr>
        <p:txBody>
          <a:bodyPr/>
          <a:lstStyle/>
          <a:p>
            <a:r>
              <a:rPr lang="en-US" dirty="0" smtClean="0"/>
              <a:t>Accounting Detail on the Budget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031" y="729380"/>
            <a:ext cx="10106616" cy="29422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527" y="3765137"/>
            <a:ext cx="10148120" cy="308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15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Expense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28" y="1897392"/>
            <a:ext cx="11399544" cy="434902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202678" y="5816534"/>
            <a:ext cx="1093718" cy="4298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1279" y="3681351"/>
            <a:ext cx="1227518" cy="2612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55548"/>
          </a:xfrm>
        </p:spPr>
        <p:txBody>
          <a:bodyPr/>
          <a:lstStyle/>
          <a:p>
            <a:r>
              <a:rPr lang="en-US" dirty="0" smtClean="0"/>
              <a:t>View Raw Data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322" y="755548"/>
            <a:ext cx="10515600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23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8" y="44352"/>
            <a:ext cx="10058400" cy="53789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Expense Report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206" y="471545"/>
            <a:ext cx="9729472" cy="58398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0628" y="5534561"/>
            <a:ext cx="87521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000" dirty="0" err="1" smtClean="0"/>
              <a:t>Appr</a:t>
            </a:r>
            <a:r>
              <a:rPr lang="en-US" sz="2000" dirty="0" smtClean="0"/>
              <a:t>-</a:t>
            </a:r>
            <a:r>
              <a:rPr lang="en-US" sz="2000" dirty="0" err="1" smtClean="0"/>
              <a:t>Prog</a:t>
            </a:r>
            <a:r>
              <a:rPr lang="en-US" sz="2000" dirty="0" smtClean="0"/>
              <a:t>-Org</a:t>
            </a:r>
            <a:r>
              <a:rPr lang="en-US" sz="2000" dirty="0"/>
              <a:t>		</a:t>
            </a:r>
            <a:r>
              <a:rPr lang="en-US" sz="2000" dirty="0" smtClean="0"/>
              <a:t>5</a:t>
            </a:r>
            <a:r>
              <a:rPr lang="en-US" sz="2000" dirty="0"/>
              <a:t>. </a:t>
            </a:r>
            <a:r>
              <a:rPr lang="en-US" sz="2000" dirty="0" smtClean="0"/>
              <a:t>Encumbrance</a:t>
            </a:r>
          </a:p>
          <a:p>
            <a:pPr marL="342900" indent="-342900">
              <a:buFontTx/>
              <a:buAutoNum type="arabicPeriod"/>
            </a:pPr>
            <a:r>
              <a:rPr lang="en-US" sz="2000" dirty="0" smtClean="0"/>
              <a:t>Sub-Object			6</a:t>
            </a:r>
            <a:r>
              <a:rPr lang="en-US" sz="2000" dirty="0"/>
              <a:t>. Sub-Total and </a:t>
            </a:r>
            <a:r>
              <a:rPr lang="en-US" sz="2000" dirty="0" smtClean="0"/>
              <a:t>Total</a:t>
            </a:r>
          </a:p>
          <a:p>
            <a:pPr marL="342900" indent="-342900">
              <a:buFontTx/>
              <a:buAutoNum type="arabicPeriod"/>
            </a:pPr>
            <a:r>
              <a:rPr lang="en-US" sz="2000" dirty="0" smtClean="0"/>
              <a:t>Fiscal Month	</a:t>
            </a:r>
            <a:r>
              <a:rPr lang="en-US" sz="2000" dirty="0"/>
              <a:t>	</a:t>
            </a:r>
            <a:r>
              <a:rPr lang="en-US" sz="2000" dirty="0" smtClean="0"/>
              <a:t>	7</a:t>
            </a:r>
            <a:r>
              <a:rPr lang="en-US" sz="2000" dirty="0"/>
              <a:t>. Options to Open in Excel, PDF or Word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Transaction </a:t>
            </a:r>
            <a:r>
              <a:rPr lang="en-US" sz="2000" dirty="0"/>
              <a:t>Code    </a:t>
            </a:r>
            <a:r>
              <a:rPr lang="en-US" sz="2000" dirty="0" smtClean="0"/>
              <a:t>					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8639297" y="164521"/>
            <a:ext cx="486889" cy="6140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95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993"/>
            <a:ext cx="10515600" cy="6205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Download Excel from Expense Report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86" y="819398"/>
            <a:ext cx="9548814" cy="5956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35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51156"/>
          </a:xfrm>
        </p:spPr>
        <p:txBody>
          <a:bodyPr/>
          <a:lstStyle/>
          <a:p>
            <a:r>
              <a:rPr lang="en-US" dirty="0" smtClean="0"/>
              <a:t>Expense Report - Look for the Details	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0" y="5470855"/>
            <a:ext cx="11970327" cy="1771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u="sng" dirty="0" smtClean="0"/>
              <a:t>Different appropriations</a:t>
            </a:r>
            <a:r>
              <a:rPr lang="en-US" sz="2800" dirty="0" smtClean="0"/>
              <a:t>       </a:t>
            </a:r>
            <a:r>
              <a:rPr lang="en-US" sz="2800" u="sng" dirty="0" smtClean="0"/>
              <a:t>Order No</a:t>
            </a:r>
            <a:r>
              <a:rPr lang="en-US" sz="2800" dirty="0" smtClean="0"/>
              <a:t>		  </a:t>
            </a:r>
            <a:r>
              <a:rPr lang="en-US" sz="2800" u="sng" dirty="0" smtClean="0"/>
              <a:t>Doc/</a:t>
            </a:r>
            <a:r>
              <a:rPr lang="en-US" sz="2800" u="sng" dirty="0" err="1" smtClean="0"/>
              <a:t>Chk</a:t>
            </a:r>
            <a:r>
              <a:rPr lang="en-US" sz="2800" u="sng" dirty="0" smtClean="0"/>
              <a:t> No</a:t>
            </a:r>
            <a:r>
              <a:rPr lang="en-US" sz="2800" dirty="0" smtClean="0"/>
              <a:t>	</a:t>
            </a:r>
            <a:r>
              <a:rPr lang="en-US" sz="2800" u="sng" dirty="0" smtClean="0"/>
              <a:t>Negative Expense</a:t>
            </a:r>
          </a:p>
          <a:p>
            <a:pPr marL="457200" lvl="1" indent="0">
              <a:buNone/>
            </a:pPr>
            <a:r>
              <a:rPr lang="en-US" sz="2800" dirty="0" smtClean="0"/>
              <a:t>101, 3E0, 846		  8462712OPG	  </a:t>
            </a:r>
            <a:r>
              <a:rPr lang="en-US" sz="2800" dirty="0" smtClean="0"/>
              <a:t>CBOSS194		What does that 										mean?</a:t>
            </a:r>
            <a:endParaRPr lang="en-US" sz="2800" dirty="0" smtClean="0"/>
          </a:p>
          <a:p>
            <a:pPr marL="457200" lvl="1" indent="0">
              <a:buNone/>
            </a:pPr>
            <a:r>
              <a:rPr lang="en-US" sz="2800" dirty="0" smtClean="0"/>
              <a:t>	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83" y="751156"/>
            <a:ext cx="11537360" cy="4402735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H="1">
            <a:off x="4405745" y="2315688"/>
            <a:ext cx="570016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405745" y="2634344"/>
            <a:ext cx="570016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98794" y="2539340"/>
            <a:ext cx="1227518" cy="2751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99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058400" cy="6622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Look for the Details, Continued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075" y="531607"/>
            <a:ext cx="8833325" cy="627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9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51156"/>
          </a:xfrm>
        </p:spPr>
        <p:txBody>
          <a:bodyPr/>
          <a:lstStyle/>
          <a:p>
            <a:r>
              <a:rPr lang="en-US" dirty="0" smtClean="0"/>
              <a:t>Revenue Report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05899" y="5378355"/>
            <a:ext cx="96589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 Source Revenue			4. Year/Quarter</a:t>
            </a:r>
          </a:p>
          <a:p>
            <a:r>
              <a:rPr lang="en-US" sz="2800" dirty="0" smtClean="0"/>
              <a:t>2. Sub-Source				5. Revenue on Non-Operating</a:t>
            </a:r>
          </a:p>
          <a:p>
            <a:r>
              <a:rPr lang="en-US" sz="2800" dirty="0" smtClean="0"/>
              <a:t>3. Negative Numbers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886" y="727404"/>
            <a:ext cx="10947021" cy="453139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92142" y="2183080"/>
            <a:ext cx="1227518" cy="2751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3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1" y="136064"/>
            <a:ext cx="10515600" cy="867640"/>
          </a:xfrm>
        </p:spPr>
        <p:txBody>
          <a:bodyPr/>
          <a:lstStyle/>
          <a:p>
            <a:r>
              <a:rPr lang="en-US" dirty="0" smtClean="0"/>
              <a:t>Revenue Report, Continued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705" y="1288712"/>
            <a:ext cx="10318423" cy="498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98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log on to FMS Query?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477" y="1750423"/>
            <a:ext cx="3966274" cy="45589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06686" y="2260176"/>
            <a:ext cx="715844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Use the link on the Employee webpage or the Apps page</a:t>
            </a:r>
          </a:p>
          <a:p>
            <a:pPr lvl="1"/>
            <a:r>
              <a:rPr lang="en-US" sz="3200" dirty="0" smtClean="0"/>
              <a:t>   </a:t>
            </a:r>
            <a:r>
              <a:rPr lang="en-US" sz="3200" dirty="0" smtClean="0">
                <a:hlinkClick r:id="rId3"/>
              </a:rPr>
              <a:t>https</a:t>
            </a:r>
            <a:r>
              <a:rPr lang="en-US" sz="3200" dirty="0">
                <a:hlinkClick r:id="rId3"/>
              </a:rPr>
              <a:t>://</a:t>
            </a:r>
            <a:r>
              <a:rPr lang="en-US" sz="3200" dirty="0" smtClean="0">
                <a:hlinkClick r:id="rId3"/>
              </a:rPr>
              <a:t>seattlecentral.edu/employees</a:t>
            </a:r>
            <a:endParaRPr lang="en-US" sz="3200" dirty="0" smtClean="0"/>
          </a:p>
          <a:p>
            <a:pPr lvl="1"/>
            <a:r>
              <a:rPr lang="en-US" sz="3200" dirty="0" smtClean="0"/>
              <a:t>   </a:t>
            </a:r>
            <a:r>
              <a:rPr lang="en-US" sz="3200" dirty="0" smtClean="0">
                <a:hlinkClick r:id="rId4"/>
              </a:rPr>
              <a:t>https://apps.seattlecolleges.edu</a:t>
            </a:r>
            <a:endParaRPr lang="en-US" sz="3200" dirty="0" smtClean="0"/>
          </a:p>
          <a:p>
            <a:pPr lvl="1"/>
            <a:endParaRPr lang="en-US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Login using Outlook credentials</a:t>
            </a:r>
          </a:p>
          <a:p>
            <a:r>
              <a:rPr lang="en-US" sz="3200" dirty="0" smtClean="0"/>
              <a:t>	   First.Last@seattlecolleges.edu</a:t>
            </a:r>
          </a:p>
          <a:p>
            <a:r>
              <a:rPr lang="en-US" sz="3200" dirty="0" smtClean="0"/>
              <a:t>	   Password</a:t>
            </a:r>
          </a:p>
        </p:txBody>
      </p:sp>
    </p:spTree>
    <p:extLst>
      <p:ext uri="{BB962C8B-B14F-4D97-AF65-F5344CB8AC3E}">
        <p14:creationId xmlns:p14="http://schemas.microsoft.com/office/powerpoint/2010/main" val="19550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792"/>
            <a:ext cx="10515600" cy="847540"/>
          </a:xfrm>
        </p:spPr>
        <p:txBody>
          <a:bodyPr/>
          <a:lstStyle/>
          <a:p>
            <a:r>
              <a:rPr lang="en-US" dirty="0" smtClean="0"/>
              <a:t>Payroll Report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74" y="907332"/>
            <a:ext cx="11689252" cy="412780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95258" y="2947485"/>
            <a:ext cx="1227518" cy="2751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6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7877"/>
            <a:ext cx="10058400" cy="888274"/>
          </a:xfrm>
        </p:spPr>
        <p:txBody>
          <a:bodyPr/>
          <a:lstStyle/>
          <a:p>
            <a:r>
              <a:rPr lang="en-US" dirty="0" smtClean="0"/>
              <a:t>Payroll Report, Continued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4138" y="4902134"/>
            <a:ext cx="72498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Names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Check Date – this is September’s payroll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Gross Amount and Total Benefits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Health Insurance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82" y="1209971"/>
            <a:ext cx="11594424" cy="3408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26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6531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Payroll on an Expense Report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7470" y="5804303"/>
            <a:ext cx="6697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 smtClean="0"/>
              <a:t>Organized by object		4. Unemployment Reserves – 1% of A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No names				5. October Payroll – November dates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Health insurance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934" y="653143"/>
            <a:ext cx="10194688" cy="5833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55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37865"/>
            <a:ext cx="10515600" cy="866899"/>
          </a:xfrm>
        </p:spPr>
        <p:txBody>
          <a:bodyPr/>
          <a:lstStyle/>
          <a:p>
            <a:r>
              <a:rPr lang="en-US" dirty="0" smtClean="0"/>
              <a:t>Previous 5 Year Summary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5" y="680002"/>
            <a:ext cx="11827823" cy="43044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84896" y="4984432"/>
            <a:ext cx="31826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Perm Budget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FYR Budget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Temp Budget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Expense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Revenue</a:t>
            </a:r>
            <a:endParaRPr lang="en-US" sz="24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795158" y="2337459"/>
            <a:ext cx="570016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59632" y="3490355"/>
            <a:ext cx="1227518" cy="2751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058400" cy="718457"/>
          </a:xfrm>
        </p:spPr>
        <p:txBody>
          <a:bodyPr>
            <a:normAutofit/>
          </a:bodyPr>
          <a:lstStyle/>
          <a:p>
            <a:r>
              <a:rPr lang="en-US" dirty="0" smtClean="0"/>
              <a:t>Previous 5 Year Summary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070" y="718457"/>
            <a:ext cx="8763208" cy="6046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00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FMS Query Tips &amp;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" y="1845734"/>
            <a:ext cx="12065000" cy="4402666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Payroll by SID is actually Payroll by SID.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You can have the same pro-org, but different appropriations.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Previous 5 Year Summary is an easy way to get a lot of information in one easy click.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 smtClean="0"/>
              <a:t>Prg</a:t>
            </a:r>
            <a:r>
              <a:rPr lang="en-US" sz="2400" dirty="0" smtClean="0"/>
              <a:t> Org Search is the best!  Type in words, not numbers.  Example, Perkins.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Payroll Report – Pull data by month for accurate numbers.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View Raw Data will give you a basic Excel file.  Downloading to Excel once you are in a report will give you all the colors but none of the formulas will translate.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Expense Report – All Expenses, Salary &amp; Benefit Only, Other Expense.  Or search by sub-object.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Play around with all the reports – you can’t change or hurt anything.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641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563"/>
            <a:ext cx="10058400" cy="713707"/>
          </a:xfrm>
        </p:spPr>
        <p:txBody>
          <a:bodyPr/>
          <a:lstStyle/>
          <a:p>
            <a:r>
              <a:rPr lang="en-US" dirty="0" smtClean="0"/>
              <a:t>Post-Pop </a:t>
            </a:r>
            <a:r>
              <a:rPr lang="en-US" dirty="0" smtClean="0"/>
              <a:t>Quiz!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500260" y="1002036"/>
            <a:ext cx="269174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What is the </a:t>
            </a:r>
            <a:r>
              <a:rPr lang="en-US" u="sng" dirty="0" smtClean="0"/>
              <a:t>name</a:t>
            </a:r>
            <a:r>
              <a:rPr lang="en-US" dirty="0" smtClean="0"/>
              <a:t> of the budget?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Is this a </a:t>
            </a:r>
            <a:r>
              <a:rPr lang="en-US" u="sng" dirty="0" smtClean="0"/>
              <a:t>state</a:t>
            </a:r>
            <a:r>
              <a:rPr lang="en-US" dirty="0" smtClean="0"/>
              <a:t> account?  How do you know?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What is the </a:t>
            </a:r>
            <a:r>
              <a:rPr lang="en-US" u="sng" dirty="0" smtClean="0"/>
              <a:t>org</a:t>
            </a:r>
            <a:r>
              <a:rPr lang="en-US" dirty="0" smtClean="0"/>
              <a:t> index?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How much has been </a:t>
            </a:r>
            <a:r>
              <a:rPr lang="en-US" u="sng" dirty="0" smtClean="0"/>
              <a:t>budgeted</a:t>
            </a:r>
            <a:r>
              <a:rPr lang="en-US" dirty="0" smtClean="0"/>
              <a:t> in salaries?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How much has been </a:t>
            </a:r>
            <a:r>
              <a:rPr lang="en-US" u="sng" dirty="0" smtClean="0"/>
              <a:t>spent</a:t>
            </a:r>
            <a:r>
              <a:rPr lang="en-US" dirty="0" smtClean="0"/>
              <a:t> in benefits?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What is the </a:t>
            </a:r>
            <a:r>
              <a:rPr lang="en-US" u="sng" dirty="0" smtClean="0"/>
              <a:t>sub-object</a:t>
            </a:r>
            <a:r>
              <a:rPr lang="en-US" dirty="0" smtClean="0"/>
              <a:t> in the “HOURLY” line?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Where is the </a:t>
            </a:r>
            <a:r>
              <a:rPr lang="en-US" u="sng" dirty="0" smtClean="0"/>
              <a:t>encumbrance</a:t>
            </a:r>
            <a:r>
              <a:rPr lang="en-US" dirty="0" smtClean="0"/>
              <a:t> column and what does it do?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71" y="379415"/>
            <a:ext cx="9291786" cy="641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5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698" y="-1"/>
            <a:ext cx="10058400" cy="888274"/>
          </a:xfrm>
        </p:spPr>
        <p:txBody>
          <a:bodyPr/>
          <a:lstStyle/>
          <a:p>
            <a:r>
              <a:rPr lang="en-US" dirty="0" smtClean="0"/>
              <a:t>Pop Quiz Continued!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26672" y="5288340"/>
            <a:ext cx="102674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Is this an </a:t>
            </a:r>
            <a:r>
              <a:rPr lang="en-US" sz="2400" u="sng" dirty="0" smtClean="0"/>
              <a:t>expense</a:t>
            </a:r>
            <a:r>
              <a:rPr lang="en-US" sz="2400" dirty="0" smtClean="0"/>
              <a:t> report or a </a:t>
            </a:r>
            <a:r>
              <a:rPr lang="en-US" sz="2400" u="sng" dirty="0" smtClean="0"/>
              <a:t>revenue</a:t>
            </a:r>
            <a:r>
              <a:rPr lang="en-US" sz="2400" dirty="0" smtClean="0"/>
              <a:t> report?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Where can you find the </a:t>
            </a:r>
            <a:r>
              <a:rPr lang="en-US" sz="2400" u="sng" dirty="0" smtClean="0"/>
              <a:t>fiscal month</a:t>
            </a:r>
            <a:r>
              <a:rPr lang="en-US" sz="2400" dirty="0" smtClean="0"/>
              <a:t> and which month is it?-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All of these transactions are coded as </a:t>
            </a:r>
            <a:r>
              <a:rPr lang="en-US" sz="2400" u="sng" dirty="0" smtClean="0"/>
              <a:t>object</a:t>
            </a:r>
            <a:r>
              <a:rPr lang="en-US" sz="2400" dirty="0" smtClean="0"/>
              <a:t> ______ ?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Why does “Playground Sessions” have three transactions associated with it? 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093" y="768723"/>
            <a:ext cx="10874703" cy="451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3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Plan vs Reality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23" y="2734992"/>
            <a:ext cx="3682534" cy="218070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Budget is your PLAN.  </a:t>
            </a:r>
          </a:p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Accounting is REALITY.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75681" y="59182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105227" y="2736211"/>
            <a:ext cx="3484776" cy="207365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budget on FMS Query represents </a:t>
            </a:r>
            <a:r>
              <a:rPr lang="en-US" sz="32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approval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to spend money.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107321" y="2737429"/>
            <a:ext cx="4084679" cy="173983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Accounting Record displays the reality of what </a:t>
            </a:r>
            <a:r>
              <a:rPr lang="en-US" sz="32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actually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happened.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45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 of Fiscal Reports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9529" y="2571225"/>
            <a:ext cx="560934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Budget Status Report</a:t>
            </a:r>
          </a:p>
          <a:p>
            <a:r>
              <a:rPr lang="en-US" sz="3200" dirty="0" smtClean="0"/>
              <a:t>Summary reports that combines budget </a:t>
            </a:r>
            <a:r>
              <a:rPr lang="en-US" sz="3200" u="sng" dirty="0" smtClean="0"/>
              <a:t>plan</a:t>
            </a:r>
            <a:r>
              <a:rPr lang="en-US" sz="3200" dirty="0" smtClean="0"/>
              <a:t> with summarized data from </a:t>
            </a:r>
            <a:r>
              <a:rPr lang="en-US" sz="3200" u="sng" dirty="0" smtClean="0"/>
              <a:t>accounting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357111" y="2572063"/>
            <a:ext cx="571517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Accounting Report</a:t>
            </a:r>
          </a:p>
          <a:p>
            <a:r>
              <a:rPr lang="en-US" sz="3200" dirty="0" smtClean="0"/>
              <a:t>Detail revenue and expenditure reports that show individual transactions at the detail level.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432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563"/>
            <a:ext cx="10058400" cy="713707"/>
          </a:xfrm>
        </p:spPr>
        <p:txBody>
          <a:bodyPr/>
          <a:lstStyle/>
          <a:p>
            <a:r>
              <a:rPr lang="en-US" dirty="0" smtClean="0"/>
              <a:t>Pre-Pop </a:t>
            </a:r>
            <a:r>
              <a:rPr lang="en-US" dirty="0" smtClean="0"/>
              <a:t>Quiz!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500260" y="1002036"/>
            <a:ext cx="269174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What is the </a:t>
            </a:r>
            <a:r>
              <a:rPr lang="en-US" u="sng" dirty="0" smtClean="0"/>
              <a:t>name</a:t>
            </a:r>
            <a:r>
              <a:rPr lang="en-US" dirty="0" smtClean="0"/>
              <a:t> of the budget?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Is this a </a:t>
            </a:r>
            <a:r>
              <a:rPr lang="en-US" u="sng" dirty="0" smtClean="0"/>
              <a:t>state</a:t>
            </a:r>
            <a:r>
              <a:rPr lang="en-US" dirty="0" smtClean="0"/>
              <a:t> account?  How do you know?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What is the </a:t>
            </a:r>
            <a:r>
              <a:rPr lang="en-US" u="sng" dirty="0" smtClean="0"/>
              <a:t>org</a:t>
            </a:r>
            <a:r>
              <a:rPr lang="en-US" dirty="0" smtClean="0"/>
              <a:t> index?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How much has been </a:t>
            </a:r>
            <a:r>
              <a:rPr lang="en-US" u="sng" dirty="0" smtClean="0"/>
              <a:t>budgeted</a:t>
            </a:r>
            <a:r>
              <a:rPr lang="en-US" dirty="0" smtClean="0"/>
              <a:t> in salaries?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How much has been </a:t>
            </a:r>
            <a:r>
              <a:rPr lang="en-US" u="sng" dirty="0" smtClean="0"/>
              <a:t>spent</a:t>
            </a:r>
            <a:r>
              <a:rPr lang="en-US" dirty="0" smtClean="0"/>
              <a:t> in benefits?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What is the </a:t>
            </a:r>
            <a:r>
              <a:rPr lang="en-US" u="sng" dirty="0" smtClean="0"/>
              <a:t>sub-object</a:t>
            </a:r>
            <a:r>
              <a:rPr lang="en-US" dirty="0" smtClean="0"/>
              <a:t> in the “HOURLY” line?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Where is the </a:t>
            </a:r>
            <a:r>
              <a:rPr lang="en-US" u="sng" dirty="0" smtClean="0"/>
              <a:t>encumbrance</a:t>
            </a:r>
            <a:r>
              <a:rPr lang="en-US" dirty="0" smtClean="0"/>
              <a:t> column and what does it do?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71" y="379415"/>
            <a:ext cx="9291786" cy="641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34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698" y="-1"/>
            <a:ext cx="10058400" cy="888274"/>
          </a:xfrm>
        </p:spPr>
        <p:txBody>
          <a:bodyPr/>
          <a:lstStyle/>
          <a:p>
            <a:r>
              <a:rPr lang="en-US" dirty="0" smtClean="0"/>
              <a:t>Pop Quiz Continued!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26672" y="5288340"/>
            <a:ext cx="102674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Is this an </a:t>
            </a:r>
            <a:r>
              <a:rPr lang="en-US" sz="2400" u="sng" dirty="0" smtClean="0"/>
              <a:t>expense</a:t>
            </a:r>
            <a:r>
              <a:rPr lang="en-US" sz="2400" dirty="0" smtClean="0"/>
              <a:t> report or a </a:t>
            </a:r>
            <a:r>
              <a:rPr lang="en-US" sz="2400" u="sng" dirty="0" smtClean="0"/>
              <a:t>revenue</a:t>
            </a:r>
            <a:r>
              <a:rPr lang="en-US" sz="2400" dirty="0" smtClean="0"/>
              <a:t> report?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Where can you find the </a:t>
            </a:r>
            <a:r>
              <a:rPr lang="en-US" sz="2400" u="sng" dirty="0" smtClean="0"/>
              <a:t>fiscal month</a:t>
            </a:r>
            <a:r>
              <a:rPr lang="en-US" sz="2400" dirty="0" smtClean="0"/>
              <a:t> and which month is it?-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All of these transactions are coded as </a:t>
            </a:r>
            <a:r>
              <a:rPr lang="en-US" sz="2400" u="sng" dirty="0" smtClean="0"/>
              <a:t>object</a:t>
            </a:r>
            <a:r>
              <a:rPr lang="en-US" sz="2400" dirty="0" smtClean="0"/>
              <a:t> ______ ?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Why does “Playground Sessions” have three transactions associated with it? 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093" y="768723"/>
            <a:ext cx="10874703" cy="451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30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36" y="1904443"/>
            <a:ext cx="11709688" cy="42828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72592" y="5070762"/>
            <a:ext cx="771896" cy="3443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94904" y="3301340"/>
            <a:ext cx="1142010" cy="2375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4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838" y="151187"/>
            <a:ext cx="10852961" cy="816377"/>
          </a:xfrm>
        </p:spPr>
        <p:txBody>
          <a:bodyPr>
            <a:normAutofit/>
          </a:bodyPr>
          <a:lstStyle/>
          <a:p>
            <a:r>
              <a:rPr lang="en-US" dirty="0" smtClean="0"/>
              <a:t>Budget Report – State Appropriation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838" y="967564"/>
            <a:ext cx="11784989" cy="5730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35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8589" y="8688"/>
            <a:ext cx="10515600" cy="705708"/>
          </a:xfrm>
        </p:spPr>
        <p:txBody>
          <a:bodyPr/>
          <a:lstStyle/>
          <a:p>
            <a:r>
              <a:rPr lang="en-US" dirty="0" smtClean="0"/>
              <a:t>Budget Report – Non-Operating Account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206" y="714395"/>
            <a:ext cx="9077076" cy="6143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03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766</TotalTime>
  <Words>635</Words>
  <Application>Microsoft Office PowerPoint</Application>
  <PresentationFormat>Widescreen</PresentationFormat>
  <Paragraphs>112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Budget 102: FMS Query is Fun</vt:lpstr>
      <vt:lpstr>How do I log on to FMS Query?</vt:lpstr>
      <vt:lpstr>Plan vs Reality</vt:lpstr>
      <vt:lpstr>Two Types of Fiscal Reports</vt:lpstr>
      <vt:lpstr>Pre-Pop Quiz!</vt:lpstr>
      <vt:lpstr>Pop Quiz Continued!</vt:lpstr>
      <vt:lpstr>Budget Report</vt:lpstr>
      <vt:lpstr>Budget Report – State Appropriation </vt:lpstr>
      <vt:lpstr>Budget Report – Non-Operating Account</vt:lpstr>
      <vt:lpstr>Why (-) and Why (+) ?  This makes no sense.</vt:lpstr>
      <vt:lpstr>Accounting Detail on the Budget Report</vt:lpstr>
      <vt:lpstr>Expense Report</vt:lpstr>
      <vt:lpstr>View Raw Data</vt:lpstr>
      <vt:lpstr>Expense Report</vt:lpstr>
      <vt:lpstr>Download Excel from Expense Report</vt:lpstr>
      <vt:lpstr>Expense Report - Look for the Details </vt:lpstr>
      <vt:lpstr>Look for the Details, Continued</vt:lpstr>
      <vt:lpstr>Revenue Report</vt:lpstr>
      <vt:lpstr>Revenue Report, Continued</vt:lpstr>
      <vt:lpstr>Payroll Report</vt:lpstr>
      <vt:lpstr>Payroll Report, Continued</vt:lpstr>
      <vt:lpstr>Payroll on an Expense Report</vt:lpstr>
      <vt:lpstr>Previous 5 Year Summary</vt:lpstr>
      <vt:lpstr>Previous 5 Year Summary</vt:lpstr>
      <vt:lpstr>FMS Query Tips &amp; Tricks</vt:lpstr>
      <vt:lpstr>Post-Pop Quiz!</vt:lpstr>
      <vt:lpstr>Pop Quiz Continued!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102: FMS Query is Fun</dc:title>
  <dc:creator>Salem, Susan</dc:creator>
  <cp:lastModifiedBy>Salem, Susan</cp:lastModifiedBy>
  <cp:revision>137</cp:revision>
  <cp:lastPrinted>2018-12-03T16:30:34Z</cp:lastPrinted>
  <dcterms:created xsi:type="dcterms:W3CDTF">2018-11-23T19:31:33Z</dcterms:created>
  <dcterms:modified xsi:type="dcterms:W3CDTF">2018-12-05T17:02:47Z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