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53" r:id="rId2"/>
    <p:sldId id="349" r:id="rId3"/>
    <p:sldId id="316" r:id="rId4"/>
    <p:sldId id="342" r:id="rId5"/>
    <p:sldId id="345" r:id="rId6"/>
    <p:sldId id="350" r:id="rId7"/>
    <p:sldId id="352" r:id="rId8"/>
    <p:sldId id="346" r:id="rId9"/>
    <p:sldId id="347" r:id="rId10"/>
    <p:sldId id="348" r:id="rId11"/>
    <p:sldId id="341" r:id="rId12"/>
    <p:sldId id="336" r:id="rId13"/>
    <p:sldId id="337" r:id="rId14"/>
    <p:sldId id="338" r:id="rId15"/>
    <p:sldId id="339" r:id="rId16"/>
    <p:sldId id="34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3333FF"/>
    <a:srgbClr val="FFF5D5"/>
    <a:srgbClr val="FFF3C1"/>
    <a:srgbClr val="FFEDB3"/>
    <a:srgbClr val="008000"/>
    <a:srgbClr val="00CC66"/>
    <a:srgbClr val="33CC33"/>
    <a:srgbClr val="FFEAA7"/>
    <a:srgbClr val="FFD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25" autoAdjust="0"/>
    <p:restoredTop sz="94660"/>
  </p:normalViewPr>
  <p:slideViewPr>
    <p:cSldViewPr>
      <p:cViewPr varScale="1">
        <p:scale>
          <a:sx n="115" d="100"/>
          <a:sy n="115" d="100"/>
        </p:scale>
        <p:origin x="20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604"/>
    </p:cViewPr>
  </p:sorterViewPr>
  <p:notesViewPr>
    <p:cSldViewPr>
      <p:cViewPr varScale="1">
        <p:scale>
          <a:sx n="60" d="100"/>
          <a:sy n="60" d="100"/>
        </p:scale>
        <p:origin x="-249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BA6E6-8B8F-4A5C-BE01-FB53C5CD6EFC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A736B-C25E-4087-9EA9-FDE49DDBBA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57327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74F47-50B9-4C95-AFEE-DF708481A70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422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RCW are statutes, passed by the state legislature or by vote of the people. WAC are administrative regulations, or rules, adopted by state agencies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74F47-50B9-4C95-AFEE-DF708481A70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6516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74F47-50B9-4C95-AFEE-DF708481A70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2587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74F47-50B9-4C95-AFEE-DF708481A70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3928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078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9171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9152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88844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1567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51381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1677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040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306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280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152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4E58B1-8671-469B-9B33-C25DF5B7A6E5}" type="datetimeFigureOut">
              <a:rPr lang="en-US" smtClean="0"/>
              <a:pPr/>
              <a:t>12/6/2018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8597FE-EE58-4C0B-B784-2538B7660C7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2630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url?sa=i&amp;rct=j&amp;q=&amp;esrc=s&amp;frm=1&amp;source=images&amp;cd=&amp;cad=rja&amp;uact=8&amp;docid=fRULateQL7SPWM&amp;tbnid=cenlJrvPXDZyNM:&amp;ved=0CAUQjRw&amp;url=http://calvarychapelacademy.com/book-swap/&amp;ei=sgM6U97cIcOQqgHsxIHQAQ&amp;bvm=bv.63934634,d.aWM&amp;psig=AFQjCNF-XBdJMm1rf8rsX4sTgbBAyTp4Dw&amp;ust=139639728579623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apps.leg.wa.gov/RCW/default.aspx?cite=28b.50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apps.leg.wa.gov/wac/default.aspx?cite=132F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ofm.wa.gov/policy/contents.asp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fam.sbctc.edu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inside.seattlecolleges.edu/logon/default.aspx?ReturnUrl=%2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pps.leg.wa.gov/wac/" TargetMode="External"/><Relationship Id="rId2" Type="http://schemas.openxmlformats.org/officeDocument/2006/relationships/hyperlink" Target="http://apps.leg.wa.gov/rcw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fam.sbctc.edu/" TargetMode="External"/><Relationship Id="rId2" Type="http://schemas.openxmlformats.org/officeDocument/2006/relationships/hyperlink" Target="https://www.ofm.wa.gov/accounting/saa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2138" y="609600"/>
            <a:ext cx="8229600" cy="1143000"/>
          </a:xfrm>
        </p:spPr>
        <p:txBody>
          <a:bodyPr>
            <a:normAutofit/>
          </a:bodyPr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BUDGET 102</a:t>
            </a:r>
            <a:endParaRPr lang="en-US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4290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Brief on Compliance </a:t>
            </a:r>
          </a:p>
          <a:p>
            <a:pPr marL="0" indent="0" algn="ctr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(the rules that guide our work)</a:t>
            </a:r>
          </a:p>
          <a:p>
            <a:pPr marL="0" indent="0" algn="ctr">
              <a:buNone/>
            </a:pPr>
            <a:endParaRPr lang="en-US" sz="2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resented by</a:t>
            </a:r>
          </a:p>
          <a:p>
            <a:pPr marL="0" indent="0" algn="ctr">
              <a:buNone/>
            </a:pPr>
            <a:r>
              <a: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Seattle Central Business Office</a:t>
            </a:r>
            <a:endParaRPr lang="en-US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55417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55" y="228600"/>
            <a:ext cx="8229600" cy="808038"/>
          </a:xfrm>
        </p:spPr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Rules of Thumb: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128" y="1295400"/>
            <a:ext cx="8229600" cy="5181600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Hierarchically speaking, Federal law (rules) trumps all</a:t>
            </a:r>
            <a:r>
              <a:rPr lang="en-US" sz="4000" b="1" dirty="0" smtClean="0"/>
              <a:t>.</a:t>
            </a:r>
          </a:p>
          <a:p>
            <a:pPr marL="0" indent="0">
              <a:buNone/>
            </a:pPr>
            <a:endParaRPr lang="en-US" sz="2800" b="1" dirty="0" smtClean="0"/>
          </a:p>
          <a:p>
            <a:r>
              <a:rPr lang="en-US" sz="4000" b="1" dirty="0" smtClean="0"/>
              <a:t>Our district can be more </a:t>
            </a:r>
            <a:r>
              <a:rPr lang="en-US" sz="4000" b="1" dirty="0" smtClean="0"/>
              <a:t>restrictive tha</a:t>
            </a:r>
            <a:r>
              <a:rPr lang="en-US" sz="4000" b="1" dirty="0" smtClean="0"/>
              <a:t>n federal or state rules</a:t>
            </a:r>
            <a:r>
              <a:rPr lang="en-US" sz="4000" b="1" dirty="0" smtClean="0"/>
              <a:t>, </a:t>
            </a:r>
            <a:r>
              <a:rPr lang="en-US" sz="4000" b="1" dirty="0" smtClean="0"/>
              <a:t>but </a:t>
            </a:r>
            <a:r>
              <a:rPr lang="en-US" sz="4000" b="1" u="sng" dirty="0" smtClean="0"/>
              <a:t>not less</a:t>
            </a:r>
            <a:r>
              <a:rPr lang="en-US" sz="4000" b="1" dirty="0" smtClean="0"/>
              <a:t>, in its rule making</a:t>
            </a:r>
            <a:r>
              <a:rPr lang="en-US" sz="4000" b="1" dirty="0" smtClean="0"/>
              <a:t>.</a:t>
            </a:r>
          </a:p>
          <a:p>
            <a:endParaRPr lang="en-US" sz="2800" b="1" dirty="0" smtClean="0"/>
          </a:p>
          <a:p>
            <a:r>
              <a:rPr lang="en-US" sz="4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Public Perception </a:t>
            </a:r>
            <a:r>
              <a:rPr lang="en-US" sz="4000" b="1" dirty="0" smtClean="0"/>
              <a:t>matters!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1772827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199159"/>
            <a:ext cx="8229600" cy="64596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Bigger Picture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203171" y="1814945"/>
            <a:ext cx="25908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RCW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19350" y="3034145"/>
            <a:ext cx="17526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SAAM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505200" y="4100945"/>
            <a:ext cx="17526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FAM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505200" y="5638800"/>
            <a:ext cx="17526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DISTRICT POLICIES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591050" y="3044536"/>
            <a:ext cx="17526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WAC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2"/>
            <a:endCxn id="5" idx="0"/>
          </p:cNvCxnSpPr>
          <p:nvPr/>
        </p:nvCxnSpPr>
        <p:spPr>
          <a:xfrm>
            <a:off x="3203171" y="2386445"/>
            <a:ext cx="92479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6"/>
            <a:endCxn id="8" idx="0"/>
          </p:cNvCxnSpPr>
          <p:nvPr/>
        </p:nvCxnSpPr>
        <p:spPr>
          <a:xfrm flipH="1">
            <a:off x="5467350" y="2386445"/>
            <a:ext cx="326621" cy="6580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4"/>
            <a:endCxn id="6" idx="2"/>
          </p:cNvCxnSpPr>
          <p:nvPr/>
        </p:nvCxnSpPr>
        <p:spPr>
          <a:xfrm>
            <a:off x="3295650" y="4100945"/>
            <a:ext cx="20955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8" idx="4"/>
            <a:endCxn id="6" idx="6"/>
          </p:cNvCxnSpPr>
          <p:nvPr/>
        </p:nvCxnSpPr>
        <p:spPr>
          <a:xfrm flipH="1">
            <a:off x="5257800" y="4111336"/>
            <a:ext cx="209550" cy="523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4"/>
            <a:endCxn id="7" idx="0"/>
          </p:cNvCxnSpPr>
          <p:nvPr/>
        </p:nvCxnSpPr>
        <p:spPr>
          <a:xfrm>
            <a:off x="4381500" y="5167745"/>
            <a:ext cx="0" cy="4710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Oval 12"/>
          <p:cNvSpPr/>
          <p:nvPr/>
        </p:nvSpPr>
        <p:spPr>
          <a:xfrm>
            <a:off x="1526771" y="888422"/>
            <a:ext cx="5943600" cy="762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FEDERAL 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6057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calvarychapelacademy.com/wp-content/uploads/2013/05/books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1473" y="2438400"/>
            <a:ext cx="4079893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Compliance Resources</a:t>
            </a:r>
            <a:endParaRPr lang="en-US" sz="5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018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3600" y="152400"/>
            <a:ext cx="4953000" cy="762000"/>
          </a:xfrm>
        </p:spPr>
        <p:txBody>
          <a:bodyPr/>
          <a:lstStyle/>
          <a:p>
            <a:pPr marL="0" indent="0" algn="l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of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Washington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990600"/>
            <a:ext cx="7086600" cy="4114800"/>
          </a:xfrm>
        </p:spPr>
        <p:txBody>
          <a:bodyPr>
            <a:normAutofit fontScale="85000" lnSpcReduction="10000"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Revised Code of Washington (RCW)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Where to find it?</a:t>
            </a:r>
          </a:p>
          <a:p>
            <a:pPr marL="365760" lvl="1" indent="0">
              <a:buNone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http://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apps.leg.wa.gov/RCW/default.aspx?cite=28b.50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5760" lvl="1" indent="0">
              <a:buNone/>
            </a:pPr>
            <a:r>
              <a:rPr lang="en-US" b="1" dirty="0" smtClean="0"/>
              <a:t>RCW Specific to Higher Ed: </a:t>
            </a:r>
            <a:r>
              <a:rPr lang="en-US" b="1" dirty="0" smtClean="0">
                <a:solidFill>
                  <a:srgbClr val="3333FF"/>
                </a:solidFill>
              </a:rPr>
              <a:t>Title 28B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5760" lvl="1" indent="0">
              <a:buNone/>
            </a:pPr>
            <a:endParaRPr lang="en-US" dirty="0"/>
          </a:p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Washington Administrative Code (WAC)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Where to find it?</a:t>
            </a:r>
          </a:p>
          <a:p>
            <a:pPr marL="365760" lvl="1" indent="0">
              <a:buNone/>
            </a:pPr>
            <a:r>
              <a:rPr lang="en-US" dirty="0">
                <a:hlinkClick r:id="rId4"/>
              </a:rPr>
              <a:t>http://</a:t>
            </a:r>
            <a:r>
              <a:rPr lang="en-US" dirty="0" smtClean="0">
                <a:hlinkClick r:id="rId4"/>
              </a:rPr>
              <a:t>apps.leg.wa.gov/wac/default.aspx?cite=132F</a:t>
            </a:r>
            <a:endParaRPr lang="en-US" dirty="0" smtClean="0"/>
          </a:p>
          <a:p>
            <a:pPr marL="365760" lvl="1" indent="0">
              <a:buNone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Seattle 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Colleges Specific WACS: </a:t>
            </a:r>
            <a:r>
              <a:rPr lang="en-US" b="1" dirty="0" smtClean="0">
                <a:solidFill>
                  <a:srgbClr val="3333FF"/>
                </a:solidFill>
              </a:rPr>
              <a:t>Title 132F</a:t>
            </a:r>
            <a:endParaRPr lang="en-US" b="1" dirty="0"/>
          </a:p>
          <a:p>
            <a:pPr marL="365760" lvl="1" indent="0">
              <a:buNone/>
            </a:pPr>
            <a:endParaRPr lang="en-US" b="1" dirty="0" smtClean="0"/>
          </a:p>
          <a:p>
            <a:pPr marL="365760" lvl="1" indent="0">
              <a:buNone/>
            </a:pPr>
            <a:endParaRPr lang="en-US" dirty="0"/>
          </a:p>
        </p:txBody>
      </p:sp>
      <p:pic>
        <p:nvPicPr>
          <p:cNvPr id="4" name="Picture 2" descr="http://t2.gstatic.com/images?q=tbn:ANd9GcQUwOW6pznG-FU7XdftT-QBCH-t5jfqJNDILAkJTCSpnugDy21DuQZiZpXe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5403552"/>
            <a:ext cx="1151845" cy="114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/>
          <p:nvPr/>
        </p:nvSpPr>
        <p:spPr>
          <a:xfrm>
            <a:off x="4114800" y="5214517"/>
            <a:ext cx="3886200" cy="152479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91440">
              <a:spcBef>
                <a:spcPct val="20000"/>
              </a:spcBef>
              <a:defRPr/>
            </a:pPr>
            <a:r>
              <a:rPr lang="en-US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What’s the difference? RCW are statutes, passed by the state legislature or by vote of the people. WAC are administrative regulations, or rules, adopted by state agencies.</a:t>
            </a:r>
          </a:p>
        </p:txBody>
      </p:sp>
    </p:spTree>
    <p:extLst>
      <p:ext uri="{BB962C8B-B14F-4D97-AF65-F5344CB8AC3E}">
        <p14:creationId xmlns:p14="http://schemas.microsoft.com/office/powerpoint/2010/main" val="218248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904285" cy="1222926"/>
          </a:xfrm>
        </p:spPr>
        <p:txBody>
          <a:bodyPr>
            <a:normAutofit fontScale="90000"/>
          </a:bodyPr>
          <a:lstStyle/>
          <a:p>
            <a:pPr marL="0" indent="0">
              <a:buNone/>
            </a:pP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Office of Financial Management (OFM)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7442" y="1447800"/>
            <a:ext cx="7848600" cy="5032926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State Administrative &amp; Accounting Manual 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SAAM</a:t>
            </a: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pPr marL="0" indent="0">
              <a:buNone/>
            </a:pPr>
            <a:endParaRPr lang="en-US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5760" lvl="1" indent="0">
              <a:buNone/>
            </a:pPr>
            <a:r>
              <a:rPr lang="en-US" u="sng" dirty="0" smtClean="0">
                <a:hlinkClick r:id="rId2"/>
              </a:rPr>
              <a:t>http</a:t>
            </a:r>
            <a:r>
              <a:rPr lang="en-US" u="sng" dirty="0">
                <a:hlinkClick r:id="rId2"/>
              </a:rPr>
              <a:t>://</a:t>
            </a:r>
            <a:r>
              <a:rPr lang="en-US" u="sng" dirty="0" smtClean="0">
                <a:hlinkClick r:id="rId2"/>
              </a:rPr>
              <a:t>www.ofm.wa.gov/policy/contents.asp</a:t>
            </a:r>
            <a:endParaRPr lang="en-US" u="sng" dirty="0" smtClean="0"/>
          </a:p>
          <a:p>
            <a:pPr marL="365760" lvl="1" indent="0">
              <a:buNone/>
            </a:pPr>
            <a:endParaRPr lang="en-US" u="sng" dirty="0" smtClean="0"/>
          </a:p>
          <a:p>
            <a:pPr marL="651510" lvl="1"/>
            <a:r>
              <a:rPr lang="en-US" dirty="0" smtClean="0"/>
              <a:t>Administrative policies that provides guidance on:</a:t>
            </a:r>
          </a:p>
          <a:p>
            <a:pPr marL="1051560" lvl="2"/>
            <a:r>
              <a:rPr lang="en-US" b="1" dirty="0" smtClean="0"/>
              <a:t>Accounting guidelines</a:t>
            </a:r>
          </a:p>
          <a:p>
            <a:pPr marL="1051560" lvl="2"/>
            <a:r>
              <a:rPr lang="en-US" b="1" dirty="0" smtClean="0"/>
              <a:t>Travel</a:t>
            </a:r>
          </a:p>
          <a:p>
            <a:pPr marL="1051560" lvl="2"/>
            <a:r>
              <a:rPr lang="en-US" b="1" dirty="0" smtClean="0"/>
              <a:t>Light Refreshments </a:t>
            </a:r>
            <a:endParaRPr lang="en-US" b="1" dirty="0" smtClean="0"/>
          </a:p>
          <a:p>
            <a:pPr marL="1051560" lvl="2"/>
            <a:r>
              <a:rPr lang="en-US" b="1" dirty="0" smtClean="0"/>
              <a:t>Contracts</a:t>
            </a:r>
          </a:p>
          <a:p>
            <a:pPr marL="1051560" lvl="2"/>
            <a:r>
              <a:rPr lang="en-US" b="1" dirty="0" smtClean="0"/>
              <a:t>Payroll</a:t>
            </a:r>
          </a:p>
          <a:p>
            <a:pPr marL="1051560" lvl="2"/>
            <a:r>
              <a:rPr lang="en-US" b="1" dirty="0" smtClean="0"/>
              <a:t>Inventories</a:t>
            </a:r>
          </a:p>
          <a:p>
            <a:pPr marL="1051560" lvl="2"/>
            <a:r>
              <a:rPr lang="en-US" b="1" dirty="0" smtClean="0"/>
              <a:t>Capital assets</a:t>
            </a:r>
          </a:p>
          <a:p>
            <a:pPr marL="822960" lvl="2" indent="0">
              <a:buNone/>
            </a:pPr>
            <a:endParaRPr lang="en-US" dirty="0"/>
          </a:p>
        </p:txBody>
      </p:sp>
      <p:pic>
        <p:nvPicPr>
          <p:cNvPr id="3074" name="Picture 2" descr="http://t2.gstatic.com/images?q=tbn:ANd9GcQUwOW6pznG-FU7XdftT-QBCH-t5jfqJNDILAkJTCSpnugDy21DuQZiZpX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4800600"/>
            <a:ext cx="1151845" cy="114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09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707315" cy="1143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State Board of Community and Technical Colleges</a:t>
            </a:r>
            <a:b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(SBCTC)</a:t>
            </a:r>
            <a:endParaRPr lang="en-US" sz="3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7696200" cy="419100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Fiscal Affairs Manual – FAM</a:t>
            </a:r>
          </a:p>
          <a:p>
            <a:pPr marL="365760" lvl="1" indent="0">
              <a:buNone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://fam.sbctc.edu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/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65760" lvl="1" indent="0">
              <a:buNone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651510" lvl="1"/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Provides guidance on financial reporting</a:t>
            </a:r>
          </a:p>
          <a:p>
            <a:pPr marL="365760" lvl="1" indent="0">
              <a:buNone/>
            </a:pPr>
            <a:endParaRPr lang="en-US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051560" lvl="2"/>
            <a:r>
              <a:rPr lang="en-US" b="1" dirty="0" smtClean="0"/>
              <a:t>Chart of accounts</a:t>
            </a:r>
          </a:p>
          <a:p>
            <a:pPr marL="1051560" lvl="2"/>
            <a:r>
              <a:rPr lang="en-US" b="1" dirty="0" smtClean="0"/>
              <a:t>Budgeting</a:t>
            </a:r>
          </a:p>
          <a:p>
            <a:pPr marL="1051560" lvl="2"/>
            <a:r>
              <a:rPr lang="en-US" b="1" dirty="0" smtClean="0"/>
              <a:t>Asset management</a:t>
            </a:r>
          </a:p>
          <a:p>
            <a:pPr marL="1051560" lvl="2"/>
            <a:r>
              <a:rPr lang="en-US" b="1" dirty="0" smtClean="0"/>
              <a:t>General administrative policies</a:t>
            </a:r>
          </a:p>
          <a:p>
            <a:pPr marL="1051560" lvl="2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2050" name="Picture 2" descr="http://www.sbctc.ctc.edu/imgs/layout/sbctc_logo_color_sm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410200"/>
            <a:ext cx="2544350" cy="1238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66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1221" y="457200"/>
            <a:ext cx="6858000" cy="9144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SCD Policies &amp; Procedures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386254" y="3572608"/>
            <a:ext cx="6400800" cy="129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Courier New" pitchFamily="49" charset="0"/>
              <a:buChar char="o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600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951221" y="1633616"/>
            <a:ext cx="4419600" cy="2246769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latin typeface="+mj-lt"/>
              </a:rPr>
              <a:t>General </a:t>
            </a:r>
            <a:r>
              <a:rPr lang="en-US" sz="2800" b="1" dirty="0">
                <a:latin typeface="+mj-lt"/>
              </a:rPr>
              <a:t>Operations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latin typeface="+mj-lt"/>
              </a:rPr>
              <a:t>Student </a:t>
            </a:r>
            <a:r>
              <a:rPr lang="en-US" sz="2800" b="1" dirty="0">
                <a:latin typeface="+mj-lt"/>
              </a:rPr>
              <a:t>Services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latin typeface="+mj-lt"/>
              </a:rPr>
              <a:t>Personnel</a:t>
            </a:r>
            <a:endParaRPr lang="en-US" sz="2800" b="1" dirty="0"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latin typeface="+mj-lt"/>
              </a:rPr>
              <a:t>Instructional</a:t>
            </a:r>
            <a:endParaRPr lang="en-US" sz="2800" b="1" dirty="0"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800" b="1" dirty="0" smtClean="0">
                <a:latin typeface="+mj-lt"/>
              </a:rPr>
              <a:t>Financial </a:t>
            </a:r>
            <a:r>
              <a:rPr lang="en-US" sz="2800" b="1" dirty="0">
                <a:latin typeface="+mj-lt"/>
              </a:rPr>
              <a:t>Operations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685800" y="4343400"/>
            <a:ext cx="7696200" cy="157913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Go to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https://inside.seattlecolleges.edu/logon/default.aspx?ReturnUrl=%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hlinkClick r:id="rId3"/>
              </a:rPr>
              <a:t>2f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Login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with your username and password</a:t>
            </a:r>
          </a:p>
          <a:p>
            <a:pPr marL="342900" indent="-342900">
              <a:buAutoNum type="arabicPeriod"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Click on “Policies/Procedures” on the left hand panel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545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5257800"/>
          </a:xfrm>
        </p:spPr>
        <p:txBody>
          <a:bodyPr>
            <a:normAutofit fontScale="90000"/>
          </a:bodyPr>
          <a:lstStyle/>
          <a:p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Seattle Colleges District is a</a:t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</a:t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GOVERNMENTAL ENTITY 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/>
            </a:r>
            <a:br>
              <a:rPr lang="en-US" sz="6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as part of the CTC System</a:t>
            </a:r>
            <a:endParaRPr lang="en-US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930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As such,</a:t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WE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are all </a:t>
            </a:r>
            <a:r>
              <a:rPr lang="en-US" sz="60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STEWARDS</a:t>
            </a:r>
            <a: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 of </a:t>
            </a:r>
            <a:br>
              <a:rPr lang="en-US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</a:br>
            <a:r>
              <a:rPr lang="en-US" sz="6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</a:rPr>
              <a:t>PUBLIC RESOURCES!</a:t>
            </a:r>
            <a:endParaRPr lang="en-US" sz="6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76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458200" cy="40386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And, we have at least one rule for everything we do! </a:t>
            </a:r>
          </a:p>
          <a:p>
            <a:pPr marL="0" indent="0" algn="ctr">
              <a:buNone/>
            </a:pPr>
            <a:endParaRPr lang="en-US" sz="4800" b="1" dirty="0" smtClean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ea typeface="+mj-ea"/>
              <a:cs typeface="+mj-cs"/>
            </a:endParaRPr>
          </a:p>
          <a:p>
            <a:pPr marL="0" indent="0" algn="ctr">
              <a:buNone/>
            </a:pPr>
            <a:r>
              <a:rPr lang="en-US" sz="44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ea typeface="+mj-ea"/>
                <a:cs typeface="+mj-cs"/>
              </a:rPr>
              <a:t>(sometimes more than one :-)</a:t>
            </a:r>
            <a:endParaRPr lang="en-US" sz="44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533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/>
          <a:lstStyle/>
          <a:p>
            <a:r>
              <a:rPr lang="en-US" dirty="0" smtClean="0"/>
              <a:t>The Big Picture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086100" y="1371600"/>
            <a:ext cx="2590800" cy="1143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RCW</a:t>
            </a: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419350" y="2514600"/>
            <a:ext cx="17526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SAAM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3505200" y="3581400"/>
            <a:ext cx="17526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FAM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3505200" y="5119255"/>
            <a:ext cx="17526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DISTRICT POLICIES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591050" y="2524991"/>
            <a:ext cx="1752600" cy="1066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WAC</a:t>
            </a:r>
            <a:endParaRPr lang="en-US" dirty="0"/>
          </a:p>
        </p:txBody>
      </p:sp>
      <p:cxnSp>
        <p:nvCxnSpPr>
          <p:cNvPr id="10" name="Straight Connector 9"/>
          <p:cNvCxnSpPr>
            <a:stCxn id="4" idx="2"/>
            <a:endCxn id="5" idx="0"/>
          </p:cNvCxnSpPr>
          <p:nvPr/>
        </p:nvCxnSpPr>
        <p:spPr>
          <a:xfrm>
            <a:off x="3086100" y="1943100"/>
            <a:ext cx="209550" cy="5715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6"/>
            <a:endCxn id="8" idx="0"/>
          </p:cNvCxnSpPr>
          <p:nvPr/>
        </p:nvCxnSpPr>
        <p:spPr>
          <a:xfrm flipH="1">
            <a:off x="5467350" y="1943100"/>
            <a:ext cx="209550" cy="5818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4"/>
            <a:endCxn id="6" idx="2"/>
          </p:cNvCxnSpPr>
          <p:nvPr/>
        </p:nvCxnSpPr>
        <p:spPr>
          <a:xfrm>
            <a:off x="3295650" y="3581400"/>
            <a:ext cx="209550" cy="533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8" idx="4"/>
            <a:endCxn id="6" idx="6"/>
          </p:cNvCxnSpPr>
          <p:nvPr/>
        </p:nvCxnSpPr>
        <p:spPr>
          <a:xfrm flipH="1">
            <a:off x="5257800" y="3591791"/>
            <a:ext cx="209550" cy="52300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4"/>
            <a:endCxn id="7" idx="0"/>
          </p:cNvCxnSpPr>
          <p:nvPr/>
        </p:nvCxnSpPr>
        <p:spPr>
          <a:xfrm>
            <a:off x="4381500" y="4648200"/>
            <a:ext cx="0" cy="47105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8731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685800" y="285404"/>
            <a:ext cx="7772400" cy="2118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b="1" dirty="0" smtClean="0">
                <a:solidFill>
                  <a:srgbClr val="3333FF"/>
                </a:solidFill>
                <a:latin typeface="Comic Sans MS" pitchFamily="66" charset="0"/>
              </a:rPr>
              <a:t>REVISED CODE OF WASHINGTON (RCW) </a:t>
            </a:r>
            <a:r>
              <a:rPr lang="en-US" b="1" dirty="0" smtClean="0">
                <a:latin typeface="Comic Sans MS" pitchFamily="66" charset="0"/>
              </a:rPr>
              <a:t>is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b="1" dirty="0" smtClean="0">
                <a:latin typeface="Comic Sans MS" pitchFamily="66" charset="0"/>
              </a:rPr>
              <a:t>STATE </a:t>
            </a:r>
            <a:r>
              <a:rPr lang="en-US" b="1" dirty="0">
                <a:latin typeface="Comic Sans MS" pitchFamily="66" charset="0"/>
              </a:rPr>
              <a:t>LAW – a</a:t>
            </a:r>
            <a:r>
              <a:rPr lang="en-US" b="1" dirty="0" smtClean="0">
                <a:latin typeface="Comic Sans MS" pitchFamily="66" charset="0"/>
              </a:rPr>
              <a:t> </a:t>
            </a:r>
            <a:r>
              <a:rPr lang="en-US" b="1" dirty="0">
                <a:latin typeface="Comic Sans MS" pitchFamily="66" charset="0"/>
              </a:rPr>
              <a:t>compilation of </a:t>
            </a:r>
            <a:r>
              <a:rPr lang="en-US" b="1" dirty="0" smtClean="0">
                <a:latin typeface="Comic Sans MS" pitchFamily="66" charset="0"/>
              </a:rPr>
              <a:t>all (permanent) laws </a:t>
            </a:r>
            <a:r>
              <a:rPr lang="en-US" b="1" dirty="0">
                <a:latin typeface="Comic Sans MS" pitchFamily="66" charset="0"/>
              </a:rPr>
              <a:t>currently in force </a:t>
            </a:r>
            <a:r>
              <a:rPr lang="en-US" b="1" dirty="0" smtClean="0">
                <a:latin typeface="Comic Sans MS" pitchFamily="66" charset="0"/>
              </a:rPr>
              <a:t>in Washington State</a:t>
            </a:r>
            <a:r>
              <a:rPr lang="en-US" b="1" dirty="0" smtClean="0">
                <a:latin typeface="Comic Sans MS" pitchFamily="66" charset="0"/>
              </a:rPr>
              <a:t>.</a:t>
            </a:r>
            <a:endParaRPr lang="en-US" b="1" dirty="0" smtClean="0">
              <a:latin typeface="Comic Sans MS" pitchFamily="66" charset="0"/>
            </a:endParaRP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533400" y="3443622"/>
            <a:ext cx="7772400" cy="2118978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itchFamily="34" charset="0"/>
              <a:buNone/>
            </a:pPr>
            <a:r>
              <a:rPr lang="en-US" b="1" dirty="0" smtClean="0">
                <a:solidFill>
                  <a:srgbClr val="3333FF"/>
                </a:solidFill>
                <a:latin typeface="Comic Sans MS" pitchFamily="66" charset="0"/>
              </a:rPr>
              <a:t>WASHINGTON ADMINISTRATIVE CODE (WAC)</a:t>
            </a:r>
            <a:r>
              <a:rPr lang="en-US" b="1" dirty="0" smtClean="0">
                <a:latin typeface="Comic Sans MS" pitchFamily="66" charset="0"/>
              </a:rPr>
              <a:t> – WACs are rules adopted by agencies to enact legislation and RCWs.</a:t>
            </a:r>
            <a:endParaRPr lang="en-US" b="1" dirty="0" smtClean="0">
              <a:latin typeface="Comic Sans MS" pitchFamily="66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1257300" y="2472568"/>
            <a:ext cx="6096000" cy="605294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itchFamily="34" charset="0"/>
              <a:buNone/>
            </a:pPr>
            <a:r>
              <a:rPr lang="en-US" b="1" dirty="0" smtClean="0">
                <a:latin typeface="Comic Sans MS" pitchFamily="66" charset="0"/>
                <a:hlinkClick r:id="rId2"/>
              </a:rPr>
              <a:t>http://apps.leg.wa.gov/rcw/</a:t>
            </a:r>
            <a:endParaRPr lang="en-US" b="1" dirty="0" smtClean="0">
              <a:latin typeface="Comic Sans MS" pitchFamily="66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316875" y="5715000"/>
            <a:ext cx="6019800" cy="605294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itchFamily="34" charset="0"/>
              <a:buNone/>
            </a:pPr>
            <a:r>
              <a:rPr lang="en-US" b="1" dirty="0" smtClean="0">
                <a:latin typeface="Comic Sans MS" pitchFamily="66" charset="0"/>
                <a:hlinkClick r:id="rId3"/>
              </a:rPr>
              <a:t>http://apps.leg.wa.gov/wac/</a:t>
            </a:r>
            <a:endParaRPr lang="en-US" b="1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6015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304800" y="381000"/>
            <a:ext cx="8534400" cy="1606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ts val="4000"/>
              </a:lnSpc>
              <a:buNone/>
            </a:pPr>
            <a:r>
              <a:rPr lang="en-US" b="1" dirty="0" smtClean="0">
                <a:solidFill>
                  <a:srgbClr val="3333FF"/>
                </a:solidFill>
                <a:latin typeface="Comic Sans MS" pitchFamily="66" charset="0"/>
              </a:rPr>
              <a:t>STATE ADMINISTRATIVE AND ACCOUNTING MANUAL (SAAM) </a:t>
            </a:r>
            <a:r>
              <a:rPr lang="en-US" b="1" dirty="0" smtClean="0">
                <a:latin typeface="Comic Sans MS" pitchFamily="66" charset="0"/>
              </a:rPr>
              <a:t>– the rules we live by under OFM</a:t>
            </a:r>
            <a:r>
              <a:rPr lang="en-US" b="1" dirty="0" smtClean="0">
                <a:latin typeface="Comic Sans MS" pitchFamily="66" charset="0"/>
              </a:rPr>
              <a:t>.</a:t>
            </a:r>
            <a:endParaRPr lang="en-US" b="1" dirty="0" smtClean="0">
              <a:solidFill>
                <a:srgbClr val="3333FF"/>
              </a:solidFill>
              <a:latin typeface="Comic Sans MS" pitchFamily="66" charset="0"/>
            </a:endParaRPr>
          </a:p>
        </p:txBody>
      </p:sp>
      <p:sp>
        <p:nvSpPr>
          <p:cNvPr id="3" name="Content Placeholder 3"/>
          <p:cNvSpPr txBox="1">
            <a:spLocks/>
          </p:cNvSpPr>
          <p:nvPr/>
        </p:nvSpPr>
        <p:spPr>
          <a:xfrm>
            <a:off x="381000" y="3159261"/>
            <a:ext cx="8534400" cy="2631939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itchFamily="34" charset="0"/>
              <a:buNone/>
            </a:pPr>
            <a:r>
              <a:rPr lang="en-US" b="1" dirty="0" smtClean="0">
                <a:solidFill>
                  <a:srgbClr val="3333FF"/>
                </a:solidFill>
                <a:latin typeface="Comic Sans MS" pitchFamily="66" charset="0"/>
              </a:rPr>
              <a:t>FISCAL AFFAIRS MANUAL (FAM) </a:t>
            </a:r>
            <a:r>
              <a:rPr lang="en-US" b="1" dirty="0" smtClean="0">
                <a:latin typeface="Comic Sans MS" pitchFamily="66" charset="0"/>
              </a:rPr>
              <a:t>– the ground level guidance written and compiled by subject matter experts across our CTC system – our ‘go to’ reference.</a:t>
            </a:r>
            <a:endParaRPr lang="en-US" b="1" dirty="0" smtClean="0">
              <a:latin typeface="Comic Sans MS" pitchFamily="66" charset="0"/>
            </a:endParaRPr>
          </a:p>
        </p:txBody>
      </p:sp>
      <p:sp>
        <p:nvSpPr>
          <p:cNvPr id="5" name="Content Placeholder 3"/>
          <p:cNvSpPr txBox="1">
            <a:spLocks/>
          </p:cNvSpPr>
          <p:nvPr/>
        </p:nvSpPr>
        <p:spPr>
          <a:xfrm>
            <a:off x="228600" y="2163105"/>
            <a:ext cx="8534400" cy="580095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itchFamily="34" charset="0"/>
              <a:buNone/>
            </a:pPr>
            <a:r>
              <a:rPr lang="en-US" b="1" dirty="0" smtClean="0">
                <a:solidFill>
                  <a:srgbClr val="3333FF"/>
                </a:solidFill>
                <a:latin typeface="Comic Sans MS" pitchFamily="66" charset="0"/>
                <a:hlinkClick r:id="rId2"/>
              </a:rPr>
              <a:t>https://www.ofm.wa.gov/accounting/saam</a:t>
            </a:r>
            <a:endParaRPr lang="en-US" b="1" dirty="0" smtClean="0">
              <a:solidFill>
                <a:srgbClr val="3333FF"/>
              </a:solidFill>
              <a:latin typeface="Comic Sans MS" pitchFamily="66" charset="0"/>
            </a:endParaRPr>
          </a:p>
        </p:txBody>
      </p:sp>
      <p:sp>
        <p:nvSpPr>
          <p:cNvPr id="6" name="Content Placeholder 3"/>
          <p:cNvSpPr txBox="1">
            <a:spLocks/>
          </p:cNvSpPr>
          <p:nvPr/>
        </p:nvSpPr>
        <p:spPr>
          <a:xfrm>
            <a:off x="1676400" y="5906043"/>
            <a:ext cx="4953000" cy="605294"/>
          </a:xfrm>
          <a:prstGeom prst="rect">
            <a:avLst/>
          </a:prstGeom>
          <a:noFill/>
        </p:spPr>
        <p:txBody>
          <a:bodyPr vert="horz" wrap="square" lIns="91440" tIns="45720" rIns="91440" bIns="45720" rtlCol="0"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4000"/>
              </a:lnSpc>
              <a:buFont typeface="Arial" pitchFamily="34" charset="0"/>
              <a:buNone/>
            </a:pPr>
            <a:r>
              <a:rPr lang="en-US" b="1" dirty="0" smtClean="0">
                <a:latin typeface="Comic Sans MS" pitchFamily="66" charset="0"/>
                <a:hlinkClick r:id="rId3"/>
              </a:rPr>
              <a:t>https://fam.sbctc.edu/</a:t>
            </a:r>
            <a:endParaRPr lang="en-US" b="1" dirty="0" smtClean="0">
              <a:latin typeface="Comic Sans MS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7611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381000" y="304800"/>
            <a:ext cx="8534400" cy="16060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ts val="4000"/>
              </a:lnSpc>
              <a:spcBef>
                <a:spcPts val="0"/>
              </a:spcBef>
              <a:buNone/>
            </a:pPr>
            <a:r>
              <a:rPr lang="en-US" b="1" dirty="0" smtClean="0">
                <a:solidFill>
                  <a:srgbClr val="3333FF"/>
                </a:solidFill>
                <a:latin typeface="Comic Sans MS" pitchFamily="66" charset="0"/>
              </a:rPr>
              <a:t>SEATTLE COLLEGES DISTRICT POLICIES AND PROCEDURES </a:t>
            </a:r>
            <a:r>
              <a:rPr lang="en-US" b="1" dirty="0" smtClean="0">
                <a:latin typeface="Comic Sans MS" pitchFamily="66" charset="0"/>
              </a:rPr>
              <a:t>– </a:t>
            </a:r>
          </a:p>
          <a:p>
            <a:pPr marL="0" indent="0">
              <a:lnSpc>
                <a:spcPts val="4000"/>
              </a:lnSpc>
              <a:spcBef>
                <a:spcPts val="0"/>
              </a:spcBef>
              <a:buNone/>
            </a:pPr>
            <a:r>
              <a:rPr lang="en-US" b="1" dirty="0" smtClean="0">
                <a:latin typeface="Comic Sans MS" pitchFamily="66" charset="0"/>
              </a:rPr>
              <a:t>our district’s own rules.</a:t>
            </a:r>
            <a:endParaRPr lang="en-US" b="1" dirty="0">
              <a:solidFill>
                <a:srgbClr val="3333FF"/>
              </a:solidFill>
              <a:latin typeface="Comic Sans MS" pitchFamily="66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2057400"/>
            <a:ext cx="8534400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358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458200" cy="43434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Plus – </a:t>
            </a:r>
            <a:r>
              <a:rPr lang="en-US" sz="4800" b="1" dirty="0" smtClean="0">
                <a:solidFill>
                  <a:srgbClr val="3333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FEDERAL LAW</a:t>
            </a:r>
            <a:r>
              <a:rPr lang="en-US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!</a:t>
            </a:r>
          </a:p>
          <a:p>
            <a:pPr marL="0" indent="0" algn="ctr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GRANTS,</a:t>
            </a:r>
          </a:p>
          <a:p>
            <a:pPr marL="0" indent="0" algn="ctr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FINANCIAL AID,</a:t>
            </a:r>
          </a:p>
          <a:p>
            <a:pPr marL="0" indent="0" algn="ctr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TITLE </a:t>
            </a: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IX,</a:t>
            </a:r>
          </a:p>
          <a:p>
            <a:pPr marL="0" indent="0" algn="ctr">
              <a:buNone/>
            </a:pPr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+mj-ea"/>
                <a:cs typeface="+mj-cs"/>
              </a:rPr>
              <a:t>Etc.</a:t>
            </a:r>
            <a:endParaRPr lang="en-US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0" indent="0" algn="ctr">
              <a:buNone/>
            </a:pPr>
            <a:endParaRPr lang="en-US" sz="44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ea typeface="+mj-ea"/>
              <a:cs typeface="+mj-cs"/>
            </a:endParaRPr>
          </a:p>
          <a:p>
            <a:pPr marL="0" indent="0" algn="ctr">
              <a:buNone/>
            </a:pPr>
            <a:endParaRPr lang="en-US" sz="4800" b="1" dirty="0">
              <a:solidFill>
                <a:srgbClr val="3333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0832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1706</TotalTime>
  <Words>455</Words>
  <Application>Microsoft Office PowerPoint</Application>
  <PresentationFormat>On-screen Show (4:3)</PresentationFormat>
  <Paragraphs>95</Paragraphs>
  <Slides>16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Comic Sans MS</vt:lpstr>
      <vt:lpstr>Office Theme</vt:lpstr>
      <vt:lpstr>BUDGET 102</vt:lpstr>
      <vt:lpstr>Seattle Colleges District is a   GOVERNMENTAL ENTITY   as part of the CTC System</vt:lpstr>
      <vt:lpstr>As such, WE are all STEWARDS of  PUBLIC RESOURCES!</vt:lpstr>
      <vt:lpstr>PowerPoint Presentation</vt:lpstr>
      <vt:lpstr>The Big Picture</vt:lpstr>
      <vt:lpstr>PowerPoint Presentation</vt:lpstr>
      <vt:lpstr>PowerPoint Presentation</vt:lpstr>
      <vt:lpstr>PowerPoint Presentation</vt:lpstr>
      <vt:lpstr>PowerPoint Presentation</vt:lpstr>
      <vt:lpstr>Rules of Thumb:</vt:lpstr>
      <vt:lpstr>The Bigger Picture</vt:lpstr>
      <vt:lpstr>Compliance Resources</vt:lpstr>
      <vt:lpstr>State of Washington</vt:lpstr>
      <vt:lpstr>Office of Financial Management (OFM)</vt:lpstr>
      <vt:lpstr>State Board of Community and Technical Colleges (SBCTC)</vt:lpstr>
      <vt:lpstr>SCD Policies &amp; Procedures</vt:lpstr>
    </vt:vector>
  </TitlesOfParts>
  <Company>NSCC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TO READ A BUDGET REPORT (?)</dc:title>
  <dc:creator>Dennis Yasukochi</dc:creator>
  <cp:lastModifiedBy>Yasukochi, Dennis</cp:lastModifiedBy>
  <cp:revision>256</cp:revision>
  <dcterms:created xsi:type="dcterms:W3CDTF">2012-02-15T21:40:27Z</dcterms:created>
  <dcterms:modified xsi:type="dcterms:W3CDTF">2018-12-06T17:48:27Z</dcterms:modified>
</cp:coreProperties>
</file>