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64" r:id="rId2"/>
    <p:sldId id="267" r:id="rId3"/>
    <p:sldId id="279" r:id="rId4"/>
    <p:sldId id="272" r:id="rId5"/>
    <p:sldId id="307" r:id="rId6"/>
    <p:sldId id="291" r:id="rId7"/>
    <p:sldId id="271" r:id="rId8"/>
    <p:sldId id="306" r:id="rId9"/>
    <p:sldId id="309" r:id="rId10"/>
    <p:sldId id="281" r:id="rId11"/>
    <p:sldId id="282" r:id="rId12"/>
    <p:sldId id="310" r:id="rId13"/>
    <p:sldId id="302" r:id="rId14"/>
    <p:sldId id="304" r:id="rId15"/>
    <p:sldId id="297" r:id="rId16"/>
    <p:sldId id="311" r:id="rId17"/>
    <p:sldId id="278" r:id="rId18"/>
    <p:sldId id="301" r:id="rId19"/>
    <p:sldId id="262" r:id="rId20"/>
    <p:sldId id="305" r:id="rId21"/>
    <p:sldId id="269" r:id="rId22"/>
    <p:sldId id="270" r:id="rId23"/>
    <p:sldId id="312" r:id="rId24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han, Rachel L" initials="CRL" lastIdx="4" clrIdx="0">
    <p:extLst>
      <p:ext uri="{19B8F6BF-5375-455C-9EA6-DF929625EA0E}">
        <p15:presenceInfo xmlns:p15="http://schemas.microsoft.com/office/powerpoint/2012/main" userId="Cahan, Rachel 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B050"/>
    <a:srgbClr val="7C1F43"/>
    <a:srgbClr val="FFFF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>
        <p:scale>
          <a:sx n="80" d="100"/>
          <a:sy n="80" d="100"/>
        </p:scale>
        <p:origin x="-2238" y="-9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C-FS00\SChomes\U991261630\Documents\VPAS%20OPS\Financials\Budget\18-19%20budget\budget%20v%20actual%20not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chel.Cahan\AppData\Local\Microsoft\Windows\Temporary%20Internet%20Files\Content.Outlook\8BCYXI1X\Leaky%20pipeline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C-FS00\SChomes\U980350839\Desktop\Book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BURROWS\Users\Budget\Budget%20Development\17-18%20Budget\Budget%20Book\Narrative\Pie%20Charts%20for%20Budget%20Narrative_FY18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BURROWS\Users\Budget\Budget%20Development\17-18%20Budget\Budget%20Book\Narrative\Pie%20Charts%20for%20Budget%20Narrative_FY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'slide 7 data '!$B$6:$B$8</c:f>
              <c:strCache>
                <c:ptCount val="3"/>
                <c:pt idx="0">
                  <c:v>State Appropriation</c:v>
                </c:pt>
                <c:pt idx="1">
                  <c:v>Operating Fee (tuition)</c:v>
                </c:pt>
                <c:pt idx="2">
                  <c:v>* Local Funds</c:v>
                </c:pt>
              </c:strCache>
            </c:strRef>
          </c:cat>
          <c:val>
            <c:numRef>
              <c:f>'slide 7 data '!$C$6:$C$8</c:f>
            </c:numRef>
          </c:val>
          <c:extLst>
            <c:ext xmlns:c16="http://schemas.microsoft.com/office/drawing/2014/chart" uri="{C3380CC4-5D6E-409C-BE32-E72D297353CC}">
              <c16:uniqueId val="{00000000-9063-4D68-8DB2-7062A08FA6C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Historic CTC Funding</a:t>
            </a:r>
            <a:r>
              <a:rPr lang="en-US" baseline="0"/>
              <a:t> by Account</a:t>
            </a:r>
          </a:p>
          <a:p>
            <a:pPr>
              <a:defRPr/>
            </a:pPr>
            <a:r>
              <a:rPr lang="en-US" sz="1100" baseline="0"/>
              <a:t>Inflation Adjusted by Seattle CPI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'FY 09-19 State % inflation adj$'!$A$5</c:f>
              <c:strCache>
                <c:ptCount val="1"/>
                <c:pt idx="0">
                  <c:v>State Funds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'FY 09-19 State % inflation adj$'!$B$4:$L$4</c:f>
              <c:strCache>
                <c:ptCount val="11"/>
                <c:pt idx="0">
                  <c:v>FY 2009</c:v>
                </c:pt>
                <c:pt idx="1">
                  <c:v>FY 2010</c:v>
                </c:pt>
                <c:pt idx="2">
                  <c:v>FY 2011</c:v>
                </c:pt>
                <c:pt idx="3">
                  <c:v>FY 2012</c:v>
                </c:pt>
                <c:pt idx="4">
                  <c:v>FY 2013</c:v>
                </c:pt>
                <c:pt idx="5">
                  <c:v>FY 2014</c:v>
                </c:pt>
                <c:pt idx="6">
                  <c:v>FY 2015</c:v>
                </c:pt>
                <c:pt idx="7">
                  <c:v>FY 2016</c:v>
                </c:pt>
                <c:pt idx="8">
                  <c:v>FY 2017</c:v>
                </c:pt>
                <c:pt idx="9">
                  <c:v>FY 2018</c:v>
                </c:pt>
                <c:pt idx="10">
                  <c:v>FY 2019</c:v>
                </c:pt>
              </c:strCache>
            </c:strRef>
          </c:cat>
          <c:val>
            <c:numRef>
              <c:f>'FY 09-19 State % inflation adj$'!$B$5:$L$5</c:f>
              <c:numCache>
                <c:formatCode>#,##0</c:formatCode>
                <c:ptCount val="11"/>
                <c:pt idx="0">
                  <c:v>831490.83148743154</c:v>
                </c:pt>
                <c:pt idx="1">
                  <c:v>796725.70308856398</c:v>
                </c:pt>
                <c:pt idx="2">
                  <c:v>754920.75060414115</c:v>
                </c:pt>
                <c:pt idx="3">
                  <c:v>651399.78997273173</c:v>
                </c:pt>
                <c:pt idx="4">
                  <c:v>622685.28979862982</c:v>
                </c:pt>
                <c:pt idx="5">
                  <c:v>671245.6841842042</c:v>
                </c:pt>
                <c:pt idx="6">
                  <c:v>653055.95907804847</c:v>
                </c:pt>
                <c:pt idx="7">
                  <c:v>707155.85200139263</c:v>
                </c:pt>
                <c:pt idx="8">
                  <c:v>734579.12719971372</c:v>
                </c:pt>
                <c:pt idx="9">
                  <c:v>722989</c:v>
                </c:pt>
                <c:pt idx="10">
                  <c:v>729145.49087868573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D8-4629-8828-32F06D9156A2}"/>
            </c:ext>
          </c:extLst>
        </c:ser>
        <c:ser>
          <c:idx val="1"/>
          <c:order val="1"/>
          <c:tx>
            <c:strRef>
              <c:f>'FY 09-19 State % inflation adj$'!$A$6</c:f>
              <c:strCache>
                <c:ptCount val="1"/>
                <c:pt idx="0">
                  <c:v>145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'FY 09-19 State % inflation adj$'!$B$4:$L$4</c:f>
              <c:strCache>
                <c:ptCount val="11"/>
                <c:pt idx="0">
                  <c:v>FY 2009</c:v>
                </c:pt>
                <c:pt idx="1">
                  <c:v>FY 2010</c:v>
                </c:pt>
                <c:pt idx="2">
                  <c:v>FY 2011</c:v>
                </c:pt>
                <c:pt idx="3">
                  <c:v>FY 2012</c:v>
                </c:pt>
                <c:pt idx="4">
                  <c:v>FY 2013</c:v>
                </c:pt>
                <c:pt idx="5">
                  <c:v>FY 2014</c:v>
                </c:pt>
                <c:pt idx="6">
                  <c:v>FY 2015</c:v>
                </c:pt>
                <c:pt idx="7">
                  <c:v>FY 2016</c:v>
                </c:pt>
                <c:pt idx="8">
                  <c:v>FY 2017</c:v>
                </c:pt>
                <c:pt idx="9">
                  <c:v>FY 2018</c:v>
                </c:pt>
                <c:pt idx="10">
                  <c:v>FY 2019</c:v>
                </c:pt>
              </c:strCache>
            </c:strRef>
          </c:cat>
          <c:val>
            <c:numRef>
              <c:f>'FY 09-19 State % inflation adj$'!$B$6:$L$6</c:f>
              <c:numCache>
                <c:formatCode>#,##0</c:formatCode>
                <c:ptCount val="11"/>
                <c:pt idx="0">
                  <c:v>228970.8274050274</c:v>
                </c:pt>
                <c:pt idx="1">
                  <c:v>230138.00378598165</c:v>
                </c:pt>
                <c:pt idx="2">
                  <c:v>254153.28137541917</c:v>
                </c:pt>
                <c:pt idx="3">
                  <c:v>259897.53732337628</c:v>
                </c:pt>
                <c:pt idx="4">
                  <c:v>260337.94596321485</c:v>
                </c:pt>
                <c:pt idx="5">
                  <c:v>245728.26455849403</c:v>
                </c:pt>
                <c:pt idx="6">
                  <c:v>266362.28828238219</c:v>
                </c:pt>
                <c:pt idx="7">
                  <c:v>278128.04025028291</c:v>
                </c:pt>
                <c:pt idx="8">
                  <c:v>297995.53968664963</c:v>
                </c:pt>
                <c:pt idx="9">
                  <c:v>242222</c:v>
                </c:pt>
                <c:pt idx="10">
                  <c:v>243587.43603423459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D8-4629-8828-32F06D9156A2}"/>
            </c:ext>
          </c:extLst>
        </c:ser>
        <c:ser>
          <c:idx val="2"/>
          <c:order val="2"/>
          <c:tx>
            <c:strRef>
              <c:f>'FY 09-19 State % inflation adj$'!$A$7</c:f>
              <c:strCache>
                <c:ptCount val="1"/>
                <c:pt idx="0">
                  <c:v>148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'FY 09-19 State % inflation adj$'!$B$4:$L$4</c:f>
              <c:strCache>
                <c:ptCount val="11"/>
                <c:pt idx="0">
                  <c:v>FY 2009</c:v>
                </c:pt>
                <c:pt idx="1">
                  <c:v>FY 2010</c:v>
                </c:pt>
                <c:pt idx="2">
                  <c:v>FY 2011</c:v>
                </c:pt>
                <c:pt idx="3">
                  <c:v>FY 2012</c:v>
                </c:pt>
                <c:pt idx="4">
                  <c:v>FY 2013</c:v>
                </c:pt>
                <c:pt idx="5">
                  <c:v>FY 2014</c:v>
                </c:pt>
                <c:pt idx="6">
                  <c:v>FY 2015</c:v>
                </c:pt>
                <c:pt idx="7">
                  <c:v>FY 2016</c:v>
                </c:pt>
                <c:pt idx="8">
                  <c:v>FY 2017</c:v>
                </c:pt>
                <c:pt idx="9">
                  <c:v>FY 2018</c:v>
                </c:pt>
                <c:pt idx="10">
                  <c:v>FY 2019</c:v>
                </c:pt>
              </c:strCache>
            </c:strRef>
          </c:cat>
          <c:val>
            <c:numRef>
              <c:f>'FY 09-19 State % inflation adj$'!$B$7:$L$7</c:f>
              <c:numCache>
                <c:formatCode>#,##0</c:formatCode>
                <c:ptCount val="11"/>
                <c:pt idx="0">
                  <c:v>99717.524286524291</c:v>
                </c:pt>
                <c:pt idx="1">
                  <c:v>130403.82943694967</c:v>
                </c:pt>
                <c:pt idx="2">
                  <c:v>158862.61883749402</c:v>
                </c:pt>
                <c:pt idx="3">
                  <c:v>167055.36555941167</c:v>
                </c:pt>
                <c:pt idx="4">
                  <c:v>160788.25670008469</c:v>
                </c:pt>
                <c:pt idx="5">
                  <c:v>154908.46673701689</c:v>
                </c:pt>
                <c:pt idx="6">
                  <c:v>152907.16889793664</c:v>
                </c:pt>
                <c:pt idx="7">
                  <c:v>146393.27202305544</c:v>
                </c:pt>
                <c:pt idx="8">
                  <c:v>140652.040011487</c:v>
                </c:pt>
                <c:pt idx="9">
                  <c:v>145356</c:v>
                </c:pt>
                <c:pt idx="10">
                  <c:v>141934.08290554988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D8-4629-8828-32F06D9156A2}"/>
            </c:ext>
          </c:extLst>
        </c:ser>
        <c:ser>
          <c:idx val="3"/>
          <c:order val="3"/>
          <c:tx>
            <c:strRef>
              <c:f>'FY 09-19 State % inflation adj$'!$A$8</c:f>
              <c:strCache>
                <c:ptCount val="1"/>
                <c:pt idx="0">
                  <c:v>149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'FY 09-19 State % inflation adj$'!$B$4:$L$4</c:f>
              <c:strCache>
                <c:ptCount val="11"/>
                <c:pt idx="0">
                  <c:v>FY 2009</c:v>
                </c:pt>
                <c:pt idx="1">
                  <c:v>FY 2010</c:v>
                </c:pt>
                <c:pt idx="2">
                  <c:v>FY 2011</c:v>
                </c:pt>
                <c:pt idx="3">
                  <c:v>FY 2012</c:v>
                </c:pt>
                <c:pt idx="4">
                  <c:v>FY 2013</c:v>
                </c:pt>
                <c:pt idx="5">
                  <c:v>FY 2014</c:v>
                </c:pt>
                <c:pt idx="6">
                  <c:v>FY 2015</c:v>
                </c:pt>
                <c:pt idx="7">
                  <c:v>FY 2016</c:v>
                </c:pt>
                <c:pt idx="8">
                  <c:v>FY 2017</c:v>
                </c:pt>
                <c:pt idx="9">
                  <c:v>FY 2018</c:v>
                </c:pt>
                <c:pt idx="10">
                  <c:v>FY 2019</c:v>
                </c:pt>
              </c:strCache>
            </c:strRef>
          </c:cat>
          <c:val>
            <c:numRef>
              <c:f>'FY 09-19 State % inflation adj$'!$B$8:$L$8</c:f>
              <c:numCache>
                <c:formatCode>#,##0</c:formatCode>
                <c:ptCount val="11"/>
                <c:pt idx="0">
                  <c:v>279077.28013608017</c:v>
                </c:pt>
                <c:pt idx="1">
                  <c:v>302104.61055551068</c:v>
                </c:pt>
                <c:pt idx="2">
                  <c:v>339501.61934848566</c:v>
                </c:pt>
                <c:pt idx="3">
                  <c:v>346182.31784519088</c:v>
                </c:pt>
                <c:pt idx="4">
                  <c:v>369986.14240437327</c:v>
                </c:pt>
                <c:pt idx="5">
                  <c:v>379743.53534848365</c:v>
                </c:pt>
                <c:pt idx="6">
                  <c:v>386767.78234766406</c:v>
                </c:pt>
                <c:pt idx="7">
                  <c:v>384045.0023742058</c:v>
                </c:pt>
                <c:pt idx="8">
                  <c:v>368402.08821452444</c:v>
                </c:pt>
                <c:pt idx="9">
                  <c:v>351553</c:v>
                </c:pt>
                <c:pt idx="10">
                  <c:v>366258.43614631757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D8-4629-8828-32F06D9156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58057408"/>
        <c:axId val="1758031616"/>
      </c:barChart>
      <c:catAx>
        <c:axId val="175805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031616"/>
        <c:crosses val="autoZero"/>
        <c:auto val="1"/>
        <c:lblAlgn val="ctr"/>
        <c:lblOffset val="100"/>
        <c:noMultiLvlLbl val="0"/>
      </c:catAx>
      <c:valAx>
        <c:axId val="17580316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057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13351865326575E-2"/>
          <c:y val="0.12888888888888889"/>
          <c:w val="0.90418010304627905"/>
          <c:h val="0.69453301808348333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State Target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333057019078007E-2"/>
                  <c:y val="5.6014722297643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A23-4D15-A65A-411E1F6BD6E3}"/>
                </c:ext>
              </c:extLst>
            </c:dLbl>
            <c:dLbl>
              <c:idx val="1"/>
              <c:layout>
                <c:manualLayout>
                  <c:x val="-2.1733222807631243E-2"/>
                  <c:y val="5.9371285485865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A23-4D15-A65A-411E1F6BD6E3}"/>
                </c:ext>
              </c:extLst>
            </c:dLbl>
            <c:dLbl>
              <c:idx val="2"/>
              <c:layout>
                <c:manualLayout>
                  <c:x val="-4.5639767896025522E-2"/>
                  <c:y val="5.968775454792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A23-4D15-A65A-411E1F6BD6E3}"/>
                </c:ext>
              </c:extLst>
            </c:dLbl>
            <c:dLbl>
              <c:idx val="3"/>
              <c:layout>
                <c:manualLayout>
                  <c:x val="-2.3906545088394321E-2"/>
                  <c:y val="-4.4077134986225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A23-4D15-A65A-411E1F6BD6E3}"/>
                </c:ext>
              </c:extLst>
            </c:dLbl>
            <c:dLbl>
              <c:idx val="4"/>
              <c:layout>
                <c:manualLayout>
                  <c:x val="-2.60798673691576E-2"/>
                  <c:y val="-4.4077134986225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A23-4D15-A65A-411E1F6BD6E3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Sheet1!$B$2:$B$6</c:f>
              <c:strCache>
                <c:ptCount val="5"/>
                <c:pt idx="0">
                  <c:v>2012-13</c:v>
                </c:pt>
                <c:pt idx="1">
                  <c:v>2013-14</c:v>
                </c:pt>
                <c:pt idx="2">
                  <c:v>2014-15</c:v>
                </c:pt>
                <c:pt idx="3">
                  <c:v>2015-16</c:v>
                </c:pt>
                <c:pt idx="4">
                  <c:v>2016-17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5480</c:v>
                </c:pt>
                <c:pt idx="1">
                  <c:v>5446</c:v>
                </c:pt>
                <c:pt idx="2">
                  <c:v>5484</c:v>
                </c:pt>
                <c:pt idx="3">
                  <c:v>5484</c:v>
                </c:pt>
                <c:pt idx="4">
                  <c:v>5246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A23-4D15-A65A-411E1F6BD6E3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4773156492209946E-2"/>
                  <c:y val="-7.02636739373095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A23-4D15-A65A-411E1F6BD6E3}"/>
                </c:ext>
              </c:extLst>
            </c:dLbl>
            <c:dLbl>
              <c:idx val="1"/>
              <c:layout>
                <c:manualLayout>
                  <c:x val="-1.5213255965341921E-2"/>
                  <c:y val="-4.0404040404040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A23-4D15-A65A-411E1F6BD6E3}"/>
                </c:ext>
              </c:extLst>
            </c:dLbl>
            <c:dLbl>
              <c:idx val="2"/>
              <c:layout>
                <c:manualLayout>
                  <c:x val="-6.519966842289361E-3"/>
                  <c:y val="-6.3234078498808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A23-4D15-A65A-411E1F6BD6E3}"/>
                </c:ext>
              </c:extLst>
            </c:dLbl>
            <c:dLbl>
              <c:idx val="3"/>
              <c:layout>
                <c:manualLayout>
                  <c:x val="-4.5639767896025606E-2"/>
                  <c:y val="6.336078679820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A23-4D15-A65A-411E1F6BD6E3}"/>
                </c:ext>
              </c:extLst>
            </c:dLbl>
            <c:dLbl>
              <c:idx val="4"/>
              <c:layout>
                <c:manualLayout>
                  <c:x val="-4.7813090176788642E-2"/>
                  <c:y val="6.320270311038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A23-4D15-A65A-411E1F6BD6E3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Sheet1!$B$2:$B$6</c:f>
              <c:strCache>
                <c:ptCount val="5"/>
                <c:pt idx="0">
                  <c:v>2012-13</c:v>
                </c:pt>
                <c:pt idx="1">
                  <c:v>2013-14</c:v>
                </c:pt>
                <c:pt idx="2">
                  <c:v>2014-15</c:v>
                </c:pt>
                <c:pt idx="3">
                  <c:v>2015-16</c:v>
                </c:pt>
                <c:pt idx="4">
                  <c:v>2016-17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5739</c:v>
                </c:pt>
                <c:pt idx="1">
                  <c:v>6101</c:v>
                </c:pt>
                <c:pt idx="2">
                  <c:v>5424</c:v>
                </c:pt>
                <c:pt idx="3">
                  <c:v>5049</c:v>
                </c:pt>
                <c:pt idx="4">
                  <c:v>4989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A23-4D15-A65A-411E1F6BD6E3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Contract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119801053736185E-2"/>
                  <c:y val="6.6115702479338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A23-4D15-A65A-411E1F6BD6E3}"/>
                </c:ext>
              </c:extLst>
            </c:dLbl>
            <c:dLbl>
              <c:idx val="1"/>
              <c:layout>
                <c:manualLayout>
                  <c:x val="-1.5213255965341921E-2"/>
                  <c:y val="4.4077134986225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A23-4D15-A65A-411E1F6BD6E3}"/>
                </c:ext>
              </c:extLst>
            </c:dLbl>
            <c:dLbl>
              <c:idx val="2"/>
              <c:layout>
                <c:manualLayout>
                  <c:x val="-1.3039933684578722E-2"/>
                  <c:y val="5.8769513314967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5A23-4D15-A65A-411E1F6BD6E3}"/>
                </c:ext>
              </c:extLst>
            </c:dLbl>
            <c:dLbl>
              <c:idx val="3"/>
              <c:layout>
                <c:manualLayout>
                  <c:x val="-2.8253189649920563E-2"/>
                  <c:y val="4.4077134986225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A23-4D15-A65A-411E1F6BD6E3}"/>
                </c:ext>
              </c:extLst>
            </c:dLbl>
            <c:dLbl>
              <c:idx val="4"/>
              <c:layout>
                <c:manualLayout>
                  <c:x val="-3.0426511930683842E-2"/>
                  <c:y val="5.1423324150596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5A23-4D15-A65A-411E1F6BD6E3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Sheet1!$B$2:$B$6</c:f>
              <c:strCache>
                <c:ptCount val="5"/>
                <c:pt idx="0">
                  <c:v>2012-13</c:v>
                </c:pt>
                <c:pt idx="1">
                  <c:v>2013-14</c:v>
                </c:pt>
                <c:pt idx="2">
                  <c:v>2014-15</c:v>
                </c:pt>
                <c:pt idx="3">
                  <c:v>2015-16</c:v>
                </c:pt>
                <c:pt idx="4">
                  <c:v>2016-17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1591</c:v>
                </c:pt>
                <c:pt idx="1">
                  <c:v>1282</c:v>
                </c:pt>
                <c:pt idx="2">
                  <c:v>1864</c:v>
                </c:pt>
                <c:pt idx="3">
                  <c:v>1736</c:v>
                </c:pt>
                <c:pt idx="4">
                  <c:v>1733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5A23-4D15-A65A-411E1F6BD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5655000"/>
        <c:axId val="346620920"/>
      </c:lineChart>
      <c:catAx>
        <c:axId val="285655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6620920"/>
        <c:crosses val="autoZero"/>
        <c:auto val="1"/>
        <c:lblAlgn val="ctr"/>
        <c:lblOffset val="100"/>
        <c:noMultiLvlLbl val="0"/>
      </c:catAx>
      <c:valAx>
        <c:axId val="346620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565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293971443571998"/>
          <c:y val="5.2800300788847641E-2"/>
          <c:w val="0.43571774738397023"/>
          <c:h val="6.46556249434337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68898235638077E-2"/>
          <c:y val="7.3080612519111727E-3"/>
          <c:w val="0.47724996093027622"/>
          <c:h val="0.9905271413914202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263A7C"/>
              </a:solidFill>
            </c:spPr>
            <c:extLst>
              <c:ext xmlns:c16="http://schemas.microsoft.com/office/drawing/2014/chart" uri="{C3380CC4-5D6E-409C-BE32-E72D297353CC}">
                <c16:uniqueId val="{00000001-A37C-4D5F-BB90-B6DBCBBB36A3}"/>
              </c:ext>
            </c:extLst>
          </c:dPt>
          <c:dPt>
            <c:idx val="1"/>
            <c:bubble3D val="0"/>
            <c:spPr>
              <a:solidFill>
                <a:srgbClr val="7C1F43"/>
              </a:solidFill>
            </c:spPr>
            <c:extLst>
              <c:ext xmlns:c16="http://schemas.microsoft.com/office/drawing/2014/chart" uri="{C3380CC4-5D6E-409C-BE32-E72D297353CC}">
                <c16:uniqueId val="{00000003-A37C-4D5F-BB90-B6DBCBBB36A3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A37C-4D5F-BB90-B6DBCBBB36A3}"/>
              </c:ext>
            </c:extLst>
          </c:dPt>
          <c:dLbls>
            <c:dLbl>
              <c:idx val="0"/>
              <c:layout>
                <c:manualLayout>
                  <c:x val="-0.19208720254997366"/>
                  <c:y val="-4.415911990361087E-2"/>
                </c:manualLayout>
              </c:layout>
              <c:tx>
                <c:rich>
                  <a:bodyPr/>
                  <a:lstStyle/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/>
                      <a:t>$14,331,101</a:t>
                    </a:r>
                  </a:p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/>
                      <a:t>54% 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7C-4D5F-BB90-B6DBCBBB36A3}"/>
                </c:ext>
              </c:extLst>
            </c:dLbl>
            <c:dLbl>
              <c:idx val="1"/>
              <c:layout>
                <c:manualLayout>
                  <c:x val="0.12212992381800228"/>
                  <c:y val="-0.16973153459787879"/>
                </c:manualLayout>
              </c:layout>
              <c:tx>
                <c:rich>
                  <a:bodyPr/>
                  <a:lstStyle/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/>
                      <a:t>$3,700,152</a:t>
                    </a:r>
                  </a:p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/>
                      <a:t>14%  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7C-4D5F-BB90-B6DBCBBB36A3}"/>
                </c:ext>
              </c:extLst>
            </c:dLbl>
            <c:dLbl>
              <c:idx val="2"/>
              <c:layout>
                <c:manualLayout>
                  <c:x val="7.607843296721313E-2"/>
                  <c:y val="-4.2544041618737483E-2"/>
                </c:manualLayout>
              </c:layout>
              <c:tx>
                <c:rich>
                  <a:bodyPr/>
                  <a:lstStyle/>
                  <a:p>
                    <a:pPr>
                      <a:defRPr sz="2000" b="0"/>
                    </a:pPr>
                    <a:r>
                      <a:rPr lang="en-US" sz="2000" dirty="0"/>
                      <a:t>$1,765,502</a:t>
                    </a:r>
                  </a:p>
                  <a:p>
                    <a:pPr>
                      <a:defRPr sz="2000" b="0"/>
                    </a:pPr>
                    <a:r>
                      <a:rPr lang="en-US" sz="2000" dirty="0"/>
                      <a:t>7%</a:t>
                    </a:r>
                    <a:r>
                      <a:rPr lang="en-US" sz="2000" baseline="0" dirty="0"/>
                      <a:t> </a:t>
                    </a:r>
                    <a:endParaRPr lang="en-US" sz="20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37C-4D5F-BB90-B6DBCBBB36A3}"/>
                </c:ext>
              </c:extLst>
            </c:dLbl>
            <c:dLbl>
              <c:idx val="3"/>
              <c:layout>
                <c:manualLayout>
                  <c:x val="0.12443247240697869"/>
                  <c:y val="0.21711214191219158"/>
                </c:manualLayout>
              </c:layout>
              <c:tx>
                <c:rich>
                  <a:bodyPr/>
                  <a:lstStyle/>
                  <a:p>
                    <a:pPr>
                      <a:defRPr sz="2000" b="0"/>
                    </a:pPr>
                    <a:r>
                      <a:rPr lang="en-US" sz="2000"/>
                      <a:t>$6,443,542</a:t>
                    </a:r>
                  </a:p>
                  <a:p>
                    <a:pPr>
                      <a:defRPr sz="2000" b="0"/>
                    </a:pPr>
                    <a:r>
                      <a:rPr lang="en-US" sz="2000"/>
                      <a:t>25%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7C-4D5F-BB90-B6DBCBBB36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Sheet1!$A$14:$A$17</c:f>
              <c:strCache>
                <c:ptCount val="4"/>
                <c:pt idx="0">
                  <c:v>Instruction</c:v>
                </c:pt>
                <c:pt idx="1">
                  <c:v>Student Services</c:v>
                </c:pt>
                <c:pt idx="2">
                  <c:v>Institutional Management</c:v>
                </c:pt>
                <c:pt idx="3">
                  <c:v>Administrative Services</c:v>
                </c:pt>
              </c:strCache>
            </c:strRef>
          </c:cat>
          <c:val>
            <c:numRef>
              <c:f>Sheet1!$E$14:$E$17</c:f>
              <c:numCache>
                <c:formatCode>_("$"* #,##0_);_("$"* \(#,##0\);_("$"* "-"??_);_(@_)</c:formatCode>
                <c:ptCount val="4"/>
                <c:pt idx="0">
                  <c:v>14331101.3726</c:v>
                </c:pt>
                <c:pt idx="1">
                  <c:v>3700152</c:v>
                </c:pt>
                <c:pt idx="2">
                  <c:v>1765502</c:v>
                </c:pt>
                <c:pt idx="3">
                  <c:v>6443542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37C-4D5F-BB90-B6DBCBBB36A3}"/>
            </c:ext>
          </c:extLst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Sheet1!$A$14:$A$17</c:f>
              <c:strCache>
                <c:ptCount val="4"/>
                <c:pt idx="0">
                  <c:v>Instruction</c:v>
                </c:pt>
                <c:pt idx="1">
                  <c:v>Student Services</c:v>
                </c:pt>
                <c:pt idx="2">
                  <c:v>Institutional Management</c:v>
                </c:pt>
                <c:pt idx="3">
                  <c:v>Administrative Services</c:v>
                </c:pt>
              </c:strCache>
            </c:strRef>
          </c:cat>
          <c:val>
            <c:numRef>
              <c:f>Sheet1!$F$14:$F$17</c:f>
              <c:numCache>
                <c:formatCode>0%</c:formatCode>
                <c:ptCount val="4"/>
                <c:pt idx="0" formatCode="0.00%">
                  <c:v>0.54614858852798187</c:v>
                </c:pt>
                <c:pt idx="1">
                  <c:v>0.14101029220284989</c:v>
                </c:pt>
                <c:pt idx="2">
                  <c:v>6.7282088115492522E-2</c:v>
                </c:pt>
                <c:pt idx="3">
                  <c:v>0.24555903115367578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7C-4D5F-BB90-B6DBCBBB36A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607594452325964"/>
          <c:y val="6.6756550065686246E-2"/>
          <c:w val="0.37061154855643047"/>
          <c:h val="0.37344123651210259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33948229345661E-2"/>
          <c:y val="4.3010752688172046E-2"/>
          <c:w val="0.54010149791483264"/>
          <c:h val="0.9560219757476552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D952-4907-B0DA-0FDE78AEDAB0}"/>
              </c:ext>
            </c:extLst>
          </c:dPt>
          <c:dPt>
            <c:idx val="1"/>
            <c:bubble3D val="0"/>
            <c:spPr>
              <a:solidFill>
                <a:srgbClr val="263A7C"/>
              </a:solidFill>
            </c:spPr>
            <c:extLst>
              <c:ext xmlns:c16="http://schemas.microsoft.com/office/drawing/2014/chart" uri="{C3380CC4-5D6E-409C-BE32-E72D297353CC}">
                <c16:uniqueId val="{00000003-D952-4907-B0DA-0FDE78AEDAB0}"/>
              </c:ext>
            </c:extLst>
          </c:dPt>
          <c:dPt>
            <c:idx val="2"/>
            <c:bubble3D val="0"/>
            <c:spPr>
              <a:solidFill>
                <a:srgbClr val="7C1F43"/>
              </a:solidFill>
            </c:spPr>
            <c:extLst>
              <c:ext xmlns:c16="http://schemas.microsoft.com/office/drawing/2014/chart" uri="{C3380CC4-5D6E-409C-BE32-E72D297353CC}">
                <c16:uniqueId val="{00000005-D952-4907-B0DA-0FDE78AEDAB0}"/>
              </c:ext>
            </c:extLst>
          </c:dPt>
          <c:dLbls>
            <c:dLbl>
              <c:idx val="0"/>
              <c:layout>
                <c:manualLayout>
                  <c:x val="-0.21861891553328561"/>
                  <c:y val="4.2434383202099232E-3"/>
                </c:manualLayout>
              </c:layout>
              <c:tx>
                <c:rich>
                  <a:bodyPr/>
                  <a:lstStyle/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State </a:t>
                    </a:r>
                    <a:r>
                      <a:rPr lang="en-US" sz="2000" b="0" dirty="0" smtClean="0">
                        <a:solidFill>
                          <a:schemeClr val="bg1"/>
                        </a:solidFill>
                      </a:rPr>
                      <a:t>Allocation  </a:t>
                    </a: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$13,240,648</a:t>
                    </a:r>
                  </a:p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50%</a:t>
                    </a:r>
                    <a:endParaRPr lang="en-US" sz="2000" b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52-4907-B0DA-0FDE78AEDAB0}"/>
                </c:ext>
              </c:extLst>
            </c:dLbl>
            <c:dLbl>
              <c:idx val="1"/>
              <c:layout>
                <c:manualLayout>
                  <c:x val="0.13048659857196276"/>
                  <c:y val="-0.226445780298968"/>
                </c:manualLayout>
              </c:layout>
              <c:tx>
                <c:rich>
                  <a:bodyPr/>
                  <a:lstStyle/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 smtClean="0">
                        <a:solidFill>
                          <a:schemeClr val="bg1"/>
                        </a:solidFill>
                      </a:rPr>
                      <a:t>Tuition</a:t>
                    </a:r>
                  </a:p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 smtClean="0">
                        <a:solidFill>
                          <a:schemeClr val="bg1"/>
                        </a:solidFill>
                      </a:rPr>
                      <a:t>$</a:t>
                    </a: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7,352,825</a:t>
                    </a:r>
                  </a:p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28%</a:t>
                    </a:r>
                    <a:endParaRPr lang="en-US" sz="2000" b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52-4907-B0DA-0FDE78AEDAB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 smtClean="0">
                        <a:solidFill>
                          <a:schemeClr val="bg1"/>
                        </a:solidFill>
                      </a:rPr>
                      <a:t>* Local Funds  </a:t>
                    </a: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$5,646,824 </a:t>
                    </a:r>
                  </a:p>
                  <a:p>
                    <a:pPr>
                      <a:defRPr sz="2000" b="0">
                        <a:solidFill>
                          <a:schemeClr val="bg1"/>
                        </a:solidFill>
                      </a:defRPr>
                    </a:pPr>
                    <a:r>
                      <a:rPr lang="en-US" sz="2000" b="0" dirty="0">
                        <a:solidFill>
                          <a:schemeClr val="bg1"/>
                        </a:solidFill>
                      </a:rPr>
                      <a:t>22%</a:t>
                    </a:r>
                    <a:endParaRPr lang="en-US" sz="2000" b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952-4907-B0DA-0FDE78AEDA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State Allocation</c:v>
                </c:pt>
                <c:pt idx="1">
                  <c:v>Tuition</c:v>
                </c:pt>
                <c:pt idx="2">
                  <c:v>Local Funds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13240648</c:v>
                </c:pt>
                <c:pt idx="1">
                  <c:v>7352825</c:v>
                </c:pt>
                <c:pt idx="2">
                  <c:v>5646824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52-4907-B0DA-0FDE78AEDAB0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E226F4-81EB-44E4-9A05-5DA61B6FCBEA}" type="doc">
      <dgm:prSet loTypeId="urn:microsoft.com/office/officeart/2005/8/layout/lProcess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6561F64-3DA8-43AA-A639-12914409E35A}">
      <dgm:prSet phldrT="[Text]"/>
      <dgm:spPr/>
      <dgm:t>
        <a:bodyPr/>
        <a:lstStyle/>
        <a:p>
          <a:r>
            <a:rPr lang="en-US" dirty="0" smtClean="0"/>
            <a:t>Instruction</a:t>
          </a:r>
          <a:endParaRPr lang="en-US" dirty="0"/>
        </a:p>
      </dgm:t>
    </dgm:pt>
    <dgm:pt modelId="{C0651D49-F5C2-4C61-91E3-0BD9915BE176}" type="parTrans" cxnId="{DFAFA8A9-B1D0-4811-9CCD-8A9C6C4BC9A3}">
      <dgm:prSet/>
      <dgm:spPr/>
      <dgm:t>
        <a:bodyPr/>
        <a:lstStyle/>
        <a:p>
          <a:endParaRPr lang="en-US"/>
        </a:p>
      </dgm:t>
    </dgm:pt>
    <dgm:pt modelId="{80F2744C-528C-4DBE-990A-73CBB7575311}" type="sibTrans" cxnId="{DFAFA8A9-B1D0-4811-9CCD-8A9C6C4BC9A3}">
      <dgm:prSet/>
      <dgm:spPr/>
      <dgm:t>
        <a:bodyPr/>
        <a:lstStyle/>
        <a:p>
          <a:endParaRPr lang="en-US"/>
        </a:p>
      </dgm:t>
    </dgm:pt>
    <dgm:pt modelId="{77C0D142-0DBC-4F71-8717-84A0C465C084}">
      <dgm:prSet phldrT="[Text]"/>
      <dgm:spPr/>
      <dgm:t>
        <a:bodyPr/>
        <a:lstStyle/>
        <a:p>
          <a:r>
            <a:rPr lang="en-US" dirty="0" smtClean="0"/>
            <a:t>International Programs</a:t>
          </a:r>
          <a:endParaRPr lang="en-US" dirty="0"/>
        </a:p>
      </dgm:t>
    </dgm:pt>
    <dgm:pt modelId="{5FD9C3E3-DD61-4B6D-B224-9626D2AA2A8C}" type="parTrans" cxnId="{DFE24F03-C028-429F-8A44-9D3B23C55494}">
      <dgm:prSet/>
      <dgm:spPr/>
      <dgm:t>
        <a:bodyPr/>
        <a:lstStyle/>
        <a:p>
          <a:endParaRPr lang="en-US"/>
        </a:p>
      </dgm:t>
    </dgm:pt>
    <dgm:pt modelId="{163374EA-8408-46A1-A7B0-C81C133EDE22}" type="sibTrans" cxnId="{DFE24F03-C028-429F-8A44-9D3B23C55494}">
      <dgm:prSet/>
      <dgm:spPr/>
      <dgm:t>
        <a:bodyPr/>
        <a:lstStyle/>
        <a:p>
          <a:endParaRPr lang="en-US"/>
        </a:p>
      </dgm:t>
    </dgm:pt>
    <dgm:pt modelId="{3B21383F-6969-40F7-A776-CE96F97AF90B}">
      <dgm:prSet phldrT="[Text]"/>
      <dgm:spPr/>
      <dgm:t>
        <a:bodyPr/>
        <a:lstStyle/>
        <a:p>
          <a:r>
            <a:rPr lang="en-US" dirty="0" smtClean="0"/>
            <a:t>Parking</a:t>
          </a:r>
          <a:endParaRPr lang="en-US" dirty="0"/>
        </a:p>
      </dgm:t>
    </dgm:pt>
    <dgm:pt modelId="{740ABD1F-D1AF-4F87-AED0-8374014BA87A}" type="parTrans" cxnId="{88B29858-2FB5-4D10-8E22-91859F869FFD}">
      <dgm:prSet/>
      <dgm:spPr/>
      <dgm:t>
        <a:bodyPr/>
        <a:lstStyle/>
        <a:p>
          <a:endParaRPr lang="en-US"/>
        </a:p>
      </dgm:t>
    </dgm:pt>
    <dgm:pt modelId="{77B73E83-B1DD-4E60-908E-D54DE6AD86EC}" type="sibTrans" cxnId="{88B29858-2FB5-4D10-8E22-91859F869FFD}">
      <dgm:prSet/>
      <dgm:spPr/>
      <dgm:t>
        <a:bodyPr/>
        <a:lstStyle/>
        <a:p>
          <a:endParaRPr lang="en-US"/>
        </a:p>
      </dgm:t>
    </dgm:pt>
    <dgm:pt modelId="{1FA0A801-13D4-4727-A14E-34489901F108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Foundation Funded</a:t>
          </a:r>
          <a:endParaRPr lang="en-US" dirty="0"/>
        </a:p>
      </dgm:t>
    </dgm:pt>
    <dgm:pt modelId="{1F6E6358-55A2-4E77-A84A-CCBC1B679000}" type="parTrans" cxnId="{D5B31922-FA4F-4F0F-A419-CC0FB7907B08}">
      <dgm:prSet/>
      <dgm:spPr/>
      <dgm:t>
        <a:bodyPr/>
        <a:lstStyle/>
        <a:p>
          <a:endParaRPr lang="en-US"/>
        </a:p>
      </dgm:t>
    </dgm:pt>
    <dgm:pt modelId="{5096507C-F538-453D-BB60-9D8FF56CD289}" type="sibTrans" cxnId="{D5B31922-FA4F-4F0F-A419-CC0FB7907B08}">
      <dgm:prSet/>
      <dgm:spPr/>
      <dgm:t>
        <a:bodyPr/>
        <a:lstStyle/>
        <a:p>
          <a:endParaRPr lang="en-US"/>
        </a:p>
      </dgm:t>
    </dgm:pt>
    <dgm:pt modelId="{AA92AC75-B8F5-4122-AA44-7EBB0C9CDA68}">
      <dgm:prSet phldrT="[Text]"/>
      <dgm:spPr/>
      <dgm:t>
        <a:bodyPr/>
        <a:lstStyle/>
        <a:p>
          <a:r>
            <a:rPr lang="en-US" dirty="0" smtClean="0"/>
            <a:t>Professional Development</a:t>
          </a:r>
          <a:endParaRPr lang="en-US" dirty="0"/>
        </a:p>
      </dgm:t>
    </dgm:pt>
    <dgm:pt modelId="{E73B1027-3E46-4C19-8E32-AF543F9D4FCC}" type="parTrans" cxnId="{1470AB6B-806F-40E2-A166-9F2A6B75D811}">
      <dgm:prSet/>
      <dgm:spPr/>
      <dgm:t>
        <a:bodyPr/>
        <a:lstStyle/>
        <a:p>
          <a:endParaRPr lang="en-US"/>
        </a:p>
      </dgm:t>
    </dgm:pt>
    <dgm:pt modelId="{8C54285A-CC8B-4B89-BFA2-9DA773F05319}" type="sibTrans" cxnId="{1470AB6B-806F-40E2-A166-9F2A6B75D811}">
      <dgm:prSet/>
      <dgm:spPr/>
      <dgm:t>
        <a:bodyPr/>
        <a:lstStyle/>
        <a:p>
          <a:endParaRPr lang="en-US"/>
        </a:p>
      </dgm:t>
    </dgm:pt>
    <dgm:pt modelId="{643C8BB5-7B84-453A-9B3B-DE14DF169057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Grant Funded</a:t>
          </a:r>
          <a:endParaRPr lang="en-US" dirty="0"/>
        </a:p>
      </dgm:t>
    </dgm:pt>
    <dgm:pt modelId="{48C23A24-CEB1-4EF9-8AC6-3D96E7D997AE}" type="parTrans" cxnId="{AA77F79E-A024-4C5B-B772-777FD314E037}">
      <dgm:prSet/>
      <dgm:spPr/>
      <dgm:t>
        <a:bodyPr/>
        <a:lstStyle/>
        <a:p>
          <a:endParaRPr lang="en-US"/>
        </a:p>
      </dgm:t>
    </dgm:pt>
    <dgm:pt modelId="{DD9B4A02-670B-4605-ACE5-EC50F6B1A4F8}" type="sibTrans" cxnId="{AA77F79E-A024-4C5B-B772-777FD314E037}">
      <dgm:prSet/>
      <dgm:spPr/>
      <dgm:t>
        <a:bodyPr/>
        <a:lstStyle/>
        <a:p>
          <a:endParaRPr lang="en-US"/>
        </a:p>
      </dgm:t>
    </dgm:pt>
    <dgm:pt modelId="{2709FBD7-0609-47F0-88EF-36445EC565A2}">
      <dgm:prSet phldrT="[Text]"/>
      <dgm:spPr/>
      <dgm:t>
        <a:bodyPr/>
        <a:lstStyle/>
        <a:p>
          <a:r>
            <a:rPr lang="en-US" dirty="0" smtClean="0"/>
            <a:t>Scholarships</a:t>
          </a:r>
          <a:endParaRPr lang="en-US" dirty="0"/>
        </a:p>
      </dgm:t>
    </dgm:pt>
    <dgm:pt modelId="{DE266F6A-8872-4727-8018-ED2C10205A83}" type="parTrans" cxnId="{2B1199E2-1355-4807-A6C5-59A867877DAD}">
      <dgm:prSet/>
      <dgm:spPr/>
      <dgm:t>
        <a:bodyPr/>
        <a:lstStyle/>
        <a:p>
          <a:endParaRPr lang="en-US"/>
        </a:p>
      </dgm:t>
    </dgm:pt>
    <dgm:pt modelId="{447E6D93-07F2-4113-8783-2792F03701D0}" type="sibTrans" cxnId="{2B1199E2-1355-4807-A6C5-59A867877DAD}">
      <dgm:prSet/>
      <dgm:spPr/>
      <dgm:t>
        <a:bodyPr/>
        <a:lstStyle/>
        <a:p>
          <a:endParaRPr lang="en-US"/>
        </a:p>
      </dgm:t>
    </dgm:pt>
    <dgm:pt modelId="{010899EC-32CB-4F0E-9F67-6FED3515344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Self Support &amp; Enterprise</a:t>
          </a:r>
          <a:endParaRPr lang="en-US" dirty="0"/>
        </a:p>
      </dgm:t>
    </dgm:pt>
    <dgm:pt modelId="{6D409256-115D-4C2B-B3CB-80D01719C97F}" type="sibTrans" cxnId="{F9D750FE-F37E-49D6-95AA-A6420E9FDF6B}">
      <dgm:prSet/>
      <dgm:spPr/>
      <dgm:t>
        <a:bodyPr/>
        <a:lstStyle/>
        <a:p>
          <a:endParaRPr lang="en-US"/>
        </a:p>
      </dgm:t>
    </dgm:pt>
    <dgm:pt modelId="{7E0565AF-CD0C-4E20-8CF0-8AEC255264CA}" type="parTrans" cxnId="{F9D750FE-F37E-49D6-95AA-A6420E9FDF6B}">
      <dgm:prSet/>
      <dgm:spPr/>
      <dgm:t>
        <a:bodyPr/>
        <a:lstStyle/>
        <a:p>
          <a:endParaRPr lang="en-US"/>
        </a:p>
      </dgm:t>
    </dgm:pt>
    <dgm:pt modelId="{E58275B2-2031-41BC-A112-3BD76360DBA6}">
      <dgm:prSet phldrT="[Text]"/>
      <dgm:spPr/>
      <dgm:t>
        <a:bodyPr/>
        <a:lstStyle/>
        <a:p>
          <a:r>
            <a:rPr lang="en-US" dirty="0" smtClean="0"/>
            <a:t>Student Services</a:t>
          </a:r>
          <a:endParaRPr lang="en-US" dirty="0"/>
        </a:p>
      </dgm:t>
    </dgm:pt>
    <dgm:pt modelId="{897D9CC8-8A51-42C0-B67F-A4FAF435FA52}" type="sibTrans" cxnId="{F261E7C9-525B-4583-9F8F-CFE23BF5B6B7}">
      <dgm:prSet/>
      <dgm:spPr/>
      <dgm:t>
        <a:bodyPr/>
        <a:lstStyle/>
        <a:p>
          <a:endParaRPr lang="en-US"/>
        </a:p>
      </dgm:t>
    </dgm:pt>
    <dgm:pt modelId="{A6D1544F-8ADB-4C2B-892D-8E9FAFB984C1}" type="parTrans" cxnId="{F261E7C9-525B-4583-9F8F-CFE23BF5B6B7}">
      <dgm:prSet/>
      <dgm:spPr/>
      <dgm:t>
        <a:bodyPr/>
        <a:lstStyle/>
        <a:p>
          <a:endParaRPr lang="en-US"/>
        </a:p>
      </dgm:t>
    </dgm:pt>
    <dgm:pt modelId="{897D8B02-B3D4-4C44-8B08-3A610E8CED2E}">
      <dgm:prSet phldrT="[Text]"/>
      <dgm:spPr/>
      <dgm:t>
        <a:bodyPr/>
        <a:lstStyle/>
        <a:p>
          <a:r>
            <a:rPr lang="en-US" dirty="0" smtClean="0"/>
            <a:t>Administrative Services</a:t>
          </a:r>
          <a:endParaRPr lang="en-US" dirty="0"/>
        </a:p>
      </dgm:t>
    </dgm:pt>
    <dgm:pt modelId="{C97AFB60-8F4E-462B-8E7D-4E6693396965}" type="parTrans" cxnId="{3E8B4E6E-EF8A-49A5-A60F-9104841CB409}">
      <dgm:prSet/>
      <dgm:spPr/>
      <dgm:t>
        <a:bodyPr/>
        <a:lstStyle/>
        <a:p>
          <a:endParaRPr lang="en-US"/>
        </a:p>
      </dgm:t>
    </dgm:pt>
    <dgm:pt modelId="{655B5109-75B8-437F-B51B-3F01AEED5B58}" type="sibTrans" cxnId="{3E8B4E6E-EF8A-49A5-A60F-9104841CB409}">
      <dgm:prSet/>
      <dgm:spPr/>
      <dgm:t>
        <a:bodyPr/>
        <a:lstStyle/>
        <a:p>
          <a:endParaRPr lang="en-US"/>
        </a:p>
      </dgm:t>
    </dgm:pt>
    <dgm:pt modelId="{8AFE60A7-CD16-4F68-A41E-BE30D85BDA66}">
      <dgm:prSet phldrT="[Text]"/>
      <dgm:spPr/>
      <dgm:t>
        <a:bodyPr/>
        <a:lstStyle/>
        <a:p>
          <a:r>
            <a:rPr lang="en-US" dirty="0" smtClean="0"/>
            <a:t>Institutional Management</a:t>
          </a:r>
          <a:endParaRPr lang="en-US" dirty="0"/>
        </a:p>
      </dgm:t>
    </dgm:pt>
    <dgm:pt modelId="{7BC50C8D-3213-4769-A0A9-9B1A98F72B93}" type="parTrans" cxnId="{D716B780-228C-42C2-95B8-2E8A89A8C40A}">
      <dgm:prSet/>
      <dgm:spPr/>
      <dgm:t>
        <a:bodyPr/>
        <a:lstStyle/>
        <a:p>
          <a:endParaRPr lang="en-US"/>
        </a:p>
      </dgm:t>
    </dgm:pt>
    <dgm:pt modelId="{1AAB9192-8C40-414D-82CC-AD23AB354B79}" type="sibTrans" cxnId="{D716B780-228C-42C2-95B8-2E8A89A8C40A}">
      <dgm:prSet/>
      <dgm:spPr/>
      <dgm:t>
        <a:bodyPr/>
        <a:lstStyle/>
        <a:p>
          <a:endParaRPr lang="en-US"/>
        </a:p>
      </dgm:t>
    </dgm:pt>
    <dgm:pt modelId="{F15E1A33-18DE-4ABC-9B30-8E6B5B9F2036}">
      <dgm:prSet phldrT="[Text]"/>
      <dgm:spPr/>
      <dgm:t>
        <a:bodyPr/>
        <a:lstStyle/>
        <a:p>
          <a:r>
            <a:rPr lang="en-US" dirty="0" smtClean="0"/>
            <a:t>Auxiliary Services – Food, Copy, Rent</a:t>
          </a:r>
          <a:endParaRPr lang="en-US" dirty="0"/>
        </a:p>
      </dgm:t>
    </dgm:pt>
    <dgm:pt modelId="{996F2AD3-A62E-45DD-AF06-29FDDA7B8D95}" type="parTrans" cxnId="{392117D7-2473-46DD-963D-2C178B5E424B}">
      <dgm:prSet/>
      <dgm:spPr/>
      <dgm:t>
        <a:bodyPr/>
        <a:lstStyle/>
        <a:p>
          <a:endParaRPr lang="en-US"/>
        </a:p>
      </dgm:t>
    </dgm:pt>
    <dgm:pt modelId="{DFD2BF47-3C62-454B-9838-72E86E2E26D3}" type="sibTrans" cxnId="{392117D7-2473-46DD-963D-2C178B5E424B}">
      <dgm:prSet/>
      <dgm:spPr/>
      <dgm:t>
        <a:bodyPr/>
        <a:lstStyle/>
        <a:p>
          <a:endParaRPr lang="en-US"/>
        </a:p>
      </dgm:t>
    </dgm:pt>
    <dgm:pt modelId="{F565464F-D5B8-415D-B312-CE304E767FEC}">
      <dgm:prSet phldrT="[Text]"/>
      <dgm:spPr/>
      <dgm:t>
        <a:bodyPr/>
        <a:lstStyle/>
        <a:p>
          <a:r>
            <a:rPr lang="en-US" dirty="0" smtClean="0"/>
            <a:t>National Science Foundation</a:t>
          </a:r>
          <a:endParaRPr lang="en-US" dirty="0"/>
        </a:p>
      </dgm:t>
    </dgm:pt>
    <dgm:pt modelId="{02C9789E-A0E8-4D81-ACE3-278A7C1B9C41}" type="parTrans" cxnId="{8738628D-8922-4B33-BE7D-F2311C8565D1}">
      <dgm:prSet/>
      <dgm:spPr/>
      <dgm:t>
        <a:bodyPr/>
        <a:lstStyle/>
        <a:p>
          <a:endParaRPr lang="en-US"/>
        </a:p>
      </dgm:t>
    </dgm:pt>
    <dgm:pt modelId="{A12E83A6-2547-4C90-A800-DBB5E9C7B886}" type="sibTrans" cxnId="{8738628D-8922-4B33-BE7D-F2311C8565D1}">
      <dgm:prSet/>
      <dgm:spPr/>
      <dgm:t>
        <a:bodyPr/>
        <a:lstStyle/>
        <a:p>
          <a:endParaRPr lang="en-US"/>
        </a:p>
      </dgm:t>
    </dgm:pt>
    <dgm:pt modelId="{2530D118-1826-4ECC-AC17-F346C9F759CE}">
      <dgm:prSet phldrT="[Text]"/>
      <dgm:spPr/>
      <dgm:t>
        <a:bodyPr/>
        <a:lstStyle/>
        <a:p>
          <a:r>
            <a:rPr lang="en-US" dirty="0" smtClean="0"/>
            <a:t>Carl D. Perkins</a:t>
          </a:r>
          <a:endParaRPr lang="en-US" dirty="0"/>
        </a:p>
      </dgm:t>
    </dgm:pt>
    <dgm:pt modelId="{94576C6B-8FD0-440C-B874-480441928605}" type="parTrans" cxnId="{7EC55F1C-E651-4B0D-99FE-F7936D6662A6}">
      <dgm:prSet/>
      <dgm:spPr/>
      <dgm:t>
        <a:bodyPr/>
        <a:lstStyle/>
        <a:p>
          <a:endParaRPr lang="en-US"/>
        </a:p>
      </dgm:t>
    </dgm:pt>
    <dgm:pt modelId="{8E9C6B65-075A-45CF-BA59-04EE5B3C838D}" type="sibTrans" cxnId="{7EC55F1C-E651-4B0D-99FE-F7936D6662A6}">
      <dgm:prSet/>
      <dgm:spPr/>
      <dgm:t>
        <a:bodyPr/>
        <a:lstStyle/>
        <a:p>
          <a:endParaRPr lang="en-US"/>
        </a:p>
      </dgm:t>
    </dgm:pt>
    <dgm:pt modelId="{A7EF2C60-35EC-4FD7-BCF2-B59969B46FC5}">
      <dgm:prSet phldrT="[Text]"/>
      <dgm:spPr/>
      <dgm:t>
        <a:bodyPr/>
        <a:lstStyle/>
        <a:p>
          <a:r>
            <a:rPr lang="en-US" dirty="0" smtClean="0"/>
            <a:t>WorkFirst</a:t>
          </a:r>
          <a:endParaRPr lang="en-US" dirty="0"/>
        </a:p>
      </dgm:t>
    </dgm:pt>
    <dgm:pt modelId="{CBA203F3-7F50-4AE5-955A-2E5448C0CC0B}" type="parTrans" cxnId="{A1240A28-D0E3-4C35-BDA2-B7C09CBBAD16}">
      <dgm:prSet/>
      <dgm:spPr/>
      <dgm:t>
        <a:bodyPr/>
        <a:lstStyle/>
        <a:p>
          <a:endParaRPr lang="en-US"/>
        </a:p>
      </dgm:t>
    </dgm:pt>
    <dgm:pt modelId="{A028440D-AA56-436D-BED5-9AF1EC8A2FC9}" type="sibTrans" cxnId="{A1240A28-D0E3-4C35-BDA2-B7C09CBBAD16}">
      <dgm:prSet/>
      <dgm:spPr/>
      <dgm:t>
        <a:bodyPr/>
        <a:lstStyle/>
        <a:p>
          <a:endParaRPr lang="en-US"/>
        </a:p>
      </dgm:t>
    </dgm:pt>
    <dgm:pt modelId="{451D2C87-468A-4EC3-9E6A-06DA5F1404CF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Operating Budget</a:t>
          </a:r>
          <a:endParaRPr lang="en-US" dirty="0"/>
        </a:p>
      </dgm:t>
    </dgm:pt>
    <dgm:pt modelId="{01C3BB41-65E5-44AF-B452-608EDE57CFA0}" type="sibTrans" cxnId="{37D2DCD1-1C6F-4A69-8DFF-8E1969F2E4CC}">
      <dgm:prSet/>
      <dgm:spPr/>
      <dgm:t>
        <a:bodyPr/>
        <a:lstStyle/>
        <a:p>
          <a:endParaRPr lang="en-US"/>
        </a:p>
      </dgm:t>
    </dgm:pt>
    <dgm:pt modelId="{2A12574B-D688-43EA-9766-08572274495A}" type="parTrans" cxnId="{37D2DCD1-1C6F-4A69-8DFF-8E1969F2E4CC}">
      <dgm:prSet/>
      <dgm:spPr/>
      <dgm:t>
        <a:bodyPr/>
        <a:lstStyle/>
        <a:p>
          <a:endParaRPr lang="en-US"/>
        </a:p>
      </dgm:t>
    </dgm:pt>
    <dgm:pt modelId="{DD75A383-6616-4CB3-8577-C0DC859BA41F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Capital Budget</a:t>
          </a:r>
          <a:endParaRPr lang="en-US" dirty="0"/>
        </a:p>
      </dgm:t>
    </dgm:pt>
    <dgm:pt modelId="{F8B28A32-5C2F-49E6-B76D-3B00F3F661D4}" type="parTrans" cxnId="{C340E1DB-50FC-4529-9DE5-3A5256FC604E}">
      <dgm:prSet/>
      <dgm:spPr/>
      <dgm:t>
        <a:bodyPr/>
        <a:lstStyle/>
        <a:p>
          <a:endParaRPr lang="en-US"/>
        </a:p>
      </dgm:t>
    </dgm:pt>
    <dgm:pt modelId="{65C161F2-7849-4C04-923B-E4FC25CA03E8}" type="sibTrans" cxnId="{C340E1DB-50FC-4529-9DE5-3A5256FC604E}">
      <dgm:prSet/>
      <dgm:spPr/>
      <dgm:t>
        <a:bodyPr/>
        <a:lstStyle/>
        <a:p>
          <a:endParaRPr lang="en-US"/>
        </a:p>
      </dgm:t>
    </dgm:pt>
    <dgm:pt modelId="{B0DC66CE-C9F9-437B-878E-6559BD04D4AB}">
      <dgm:prSet phldrT="[Text]"/>
      <dgm:spPr/>
      <dgm:t>
        <a:bodyPr/>
        <a:lstStyle/>
        <a:p>
          <a:r>
            <a:rPr lang="en-US" dirty="0" smtClean="0"/>
            <a:t>Minor &amp; Major Projects</a:t>
          </a:r>
          <a:endParaRPr lang="en-US" dirty="0"/>
        </a:p>
      </dgm:t>
    </dgm:pt>
    <dgm:pt modelId="{C35D22E6-95EB-465B-BE60-6E17AD5A7C9C}" type="parTrans" cxnId="{4F9F3663-A902-4A91-A3D7-5BB1D4B7AECA}">
      <dgm:prSet/>
      <dgm:spPr/>
      <dgm:t>
        <a:bodyPr/>
        <a:lstStyle/>
        <a:p>
          <a:endParaRPr lang="en-US"/>
        </a:p>
      </dgm:t>
    </dgm:pt>
    <dgm:pt modelId="{B2207FD3-727E-4AEE-92F3-51DE58B5634F}" type="sibTrans" cxnId="{4F9F3663-A902-4A91-A3D7-5BB1D4B7AECA}">
      <dgm:prSet/>
      <dgm:spPr/>
      <dgm:t>
        <a:bodyPr/>
        <a:lstStyle/>
        <a:p>
          <a:endParaRPr lang="en-US"/>
        </a:p>
      </dgm:t>
    </dgm:pt>
    <dgm:pt modelId="{078003ED-8C8C-4A79-804E-B5FAE0BB6763}">
      <dgm:prSet phldrT="[Text]"/>
      <dgm:spPr/>
      <dgm:t>
        <a:bodyPr/>
        <a:lstStyle/>
        <a:p>
          <a:r>
            <a:rPr lang="en-US" dirty="0" smtClean="0"/>
            <a:t>Repair &amp; Program Improvement</a:t>
          </a:r>
          <a:endParaRPr lang="en-US" dirty="0"/>
        </a:p>
      </dgm:t>
    </dgm:pt>
    <dgm:pt modelId="{47CA7676-88B0-4FB6-B52E-2E37FEACF732}" type="parTrans" cxnId="{B055FBFA-2566-4BDC-AD61-9A04B35FCDE7}">
      <dgm:prSet/>
      <dgm:spPr/>
      <dgm:t>
        <a:bodyPr/>
        <a:lstStyle/>
        <a:p>
          <a:endParaRPr lang="en-US"/>
        </a:p>
      </dgm:t>
    </dgm:pt>
    <dgm:pt modelId="{0D67B387-04E4-4446-9228-5B70CFDA4C6B}" type="sibTrans" cxnId="{B055FBFA-2566-4BDC-AD61-9A04B35FCDE7}">
      <dgm:prSet/>
      <dgm:spPr/>
      <dgm:t>
        <a:bodyPr/>
        <a:lstStyle/>
        <a:p>
          <a:endParaRPr lang="en-US"/>
        </a:p>
      </dgm:t>
    </dgm:pt>
    <dgm:pt modelId="{30EA9BC7-2FD1-476C-8BD1-BB419529CB7C}">
      <dgm:prSet phldrT="[Text]"/>
      <dgm:spPr/>
      <dgm:t>
        <a:bodyPr/>
        <a:lstStyle/>
        <a:p>
          <a:r>
            <a:rPr lang="en-US" dirty="0" smtClean="0"/>
            <a:t>M&amp;O Funding</a:t>
          </a:r>
          <a:endParaRPr lang="en-US" dirty="0"/>
        </a:p>
      </dgm:t>
    </dgm:pt>
    <dgm:pt modelId="{6F66D8AF-D400-408F-A733-FAA4CF1F91E0}" type="parTrans" cxnId="{F2181CEB-B883-42C5-A4E7-A932DB28E116}">
      <dgm:prSet/>
      <dgm:spPr/>
      <dgm:t>
        <a:bodyPr/>
        <a:lstStyle/>
        <a:p>
          <a:endParaRPr lang="en-US"/>
        </a:p>
      </dgm:t>
    </dgm:pt>
    <dgm:pt modelId="{93AF5071-5A60-49DD-B4CC-C97A26A468A3}" type="sibTrans" cxnId="{F2181CEB-B883-42C5-A4E7-A932DB28E116}">
      <dgm:prSet/>
      <dgm:spPr/>
      <dgm:t>
        <a:bodyPr/>
        <a:lstStyle/>
        <a:p>
          <a:endParaRPr lang="en-US"/>
        </a:p>
      </dgm:t>
    </dgm:pt>
    <dgm:pt modelId="{8BD5545D-51CA-4E5B-A734-43F48C160D8B}">
      <dgm:prSet/>
      <dgm:spPr/>
      <dgm:t>
        <a:bodyPr/>
        <a:lstStyle/>
        <a:p>
          <a:r>
            <a:rPr lang="en-US" dirty="0" smtClean="0"/>
            <a:t>Department of Education</a:t>
          </a:r>
          <a:endParaRPr lang="en-US" dirty="0"/>
        </a:p>
      </dgm:t>
    </dgm:pt>
    <dgm:pt modelId="{4F4A09BD-01D9-4C90-AD55-4D973FF026A0}" type="parTrans" cxnId="{E05ED870-0197-4668-B6C3-EC2EEEE9E60B}">
      <dgm:prSet/>
      <dgm:spPr/>
      <dgm:t>
        <a:bodyPr/>
        <a:lstStyle/>
        <a:p>
          <a:endParaRPr lang="en-US"/>
        </a:p>
      </dgm:t>
    </dgm:pt>
    <dgm:pt modelId="{11680371-C5E2-4211-9599-20386DE1E642}" type="sibTrans" cxnId="{E05ED870-0197-4668-B6C3-EC2EEEE9E60B}">
      <dgm:prSet/>
      <dgm:spPr/>
      <dgm:t>
        <a:bodyPr/>
        <a:lstStyle/>
        <a:p>
          <a:endParaRPr lang="en-US"/>
        </a:p>
      </dgm:t>
    </dgm:pt>
    <dgm:pt modelId="{8DCB2DC2-E9EE-4F55-9686-F8C7D3504D61}" type="pres">
      <dgm:prSet presAssocID="{AFE226F4-81EB-44E4-9A05-5DA61B6FCBE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1FE93F-D3D1-4BB3-A5CB-319C3AF68B02}" type="pres">
      <dgm:prSet presAssocID="{451D2C87-468A-4EC3-9E6A-06DA5F1404CF}" presName="compNode" presStyleCnt="0"/>
      <dgm:spPr/>
      <dgm:t>
        <a:bodyPr/>
        <a:lstStyle/>
        <a:p>
          <a:endParaRPr lang="en-US"/>
        </a:p>
      </dgm:t>
    </dgm:pt>
    <dgm:pt modelId="{240365D7-5DAB-43BF-88A8-D3A2E539DA25}" type="pres">
      <dgm:prSet presAssocID="{451D2C87-468A-4EC3-9E6A-06DA5F1404CF}" presName="aNode" presStyleLbl="bgShp" presStyleIdx="0" presStyleCnt="5"/>
      <dgm:spPr/>
      <dgm:t>
        <a:bodyPr/>
        <a:lstStyle/>
        <a:p>
          <a:endParaRPr lang="en-US"/>
        </a:p>
      </dgm:t>
    </dgm:pt>
    <dgm:pt modelId="{E657442D-CFEA-41E8-8239-37CFE6803C82}" type="pres">
      <dgm:prSet presAssocID="{451D2C87-468A-4EC3-9E6A-06DA5F1404CF}" presName="textNode" presStyleLbl="bgShp" presStyleIdx="0" presStyleCnt="5"/>
      <dgm:spPr/>
      <dgm:t>
        <a:bodyPr/>
        <a:lstStyle/>
        <a:p>
          <a:endParaRPr lang="en-US"/>
        </a:p>
      </dgm:t>
    </dgm:pt>
    <dgm:pt modelId="{860CE468-F7BA-491B-AB77-5B852111FA07}" type="pres">
      <dgm:prSet presAssocID="{451D2C87-468A-4EC3-9E6A-06DA5F1404CF}" presName="compChildNode" presStyleCnt="0"/>
      <dgm:spPr/>
      <dgm:t>
        <a:bodyPr/>
        <a:lstStyle/>
        <a:p>
          <a:endParaRPr lang="en-US"/>
        </a:p>
      </dgm:t>
    </dgm:pt>
    <dgm:pt modelId="{5B0901D7-9D2F-4AA0-A836-19A08EDAB2B0}" type="pres">
      <dgm:prSet presAssocID="{451D2C87-468A-4EC3-9E6A-06DA5F1404CF}" presName="theInnerList" presStyleCnt="0"/>
      <dgm:spPr/>
      <dgm:t>
        <a:bodyPr/>
        <a:lstStyle/>
        <a:p>
          <a:endParaRPr lang="en-US"/>
        </a:p>
      </dgm:t>
    </dgm:pt>
    <dgm:pt modelId="{6934F088-E01C-4C1D-A47F-A7815E8F557A}" type="pres">
      <dgm:prSet presAssocID="{06561F64-3DA8-43AA-A639-12914409E35A}" presName="child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CEA4BE-0E6F-4ED5-9A94-2B83E2C39494}" type="pres">
      <dgm:prSet presAssocID="{06561F64-3DA8-43AA-A639-12914409E35A}" presName="aSpace2" presStyleCnt="0"/>
      <dgm:spPr/>
      <dgm:t>
        <a:bodyPr/>
        <a:lstStyle/>
        <a:p>
          <a:endParaRPr lang="en-US"/>
        </a:p>
      </dgm:t>
    </dgm:pt>
    <dgm:pt modelId="{C76A48F0-B144-4972-8945-41344C684D46}" type="pres">
      <dgm:prSet presAssocID="{E58275B2-2031-41BC-A112-3BD76360DBA6}" presName="child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56147-B51A-48F3-A70C-0AC398DA322D}" type="pres">
      <dgm:prSet presAssocID="{E58275B2-2031-41BC-A112-3BD76360DBA6}" presName="aSpace2" presStyleCnt="0"/>
      <dgm:spPr/>
      <dgm:t>
        <a:bodyPr/>
        <a:lstStyle/>
        <a:p>
          <a:endParaRPr lang="en-US"/>
        </a:p>
      </dgm:t>
    </dgm:pt>
    <dgm:pt modelId="{24EE4BAD-8B03-4394-A518-3D3E79F87550}" type="pres">
      <dgm:prSet presAssocID="{897D8B02-B3D4-4C44-8B08-3A610E8CED2E}" presName="child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CD85F2-4B42-4678-98EE-E67E485AFF64}" type="pres">
      <dgm:prSet presAssocID="{897D8B02-B3D4-4C44-8B08-3A610E8CED2E}" presName="aSpace2" presStyleCnt="0"/>
      <dgm:spPr/>
      <dgm:t>
        <a:bodyPr/>
        <a:lstStyle/>
        <a:p>
          <a:endParaRPr lang="en-US"/>
        </a:p>
      </dgm:t>
    </dgm:pt>
    <dgm:pt modelId="{B3AFB48A-7B06-4263-86E1-33777DA38E25}" type="pres">
      <dgm:prSet presAssocID="{8AFE60A7-CD16-4F68-A41E-BE30D85BDA66}" presName="child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FC0A2-403F-470E-A9DD-50257C1F9089}" type="pres">
      <dgm:prSet presAssocID="{451D2C87-468A-4EC3-9E6A-06DA5F1404CF}" presName="aSpace" presStyleCnt="0"/>
      <dgm:spPr/>
      <dgm:t>
        <a:bodyPr/>
        <a:lstStyle/>
        <a:p>
          <a:endParaRPr lang="en-US"/>
        </a:p>
      </dgm:t>
    </dgm:pt>
    <dgm:pt modelId="{26A0F27E-DE52-4074-A276-664245FB3FA4}" type="pres">
      <dgm:prSet presAssocID="{010899EC-32CB-4F0E-9F67-6FED35153442}" presName="compNode" presStyleCnt="0"/>
      <dgm:spPr/>
      <dgm:t>
        <a:bodyPr/>
        <a:lstStyle/>
        <a:p>
          <a:endParaRPr lang="en-US"/>
        </a:p>
      </dgm:t>
    </dgm:pt>
    <dgm:pt modelId="{61380FD5-390D-4AC6-83D4-C855DF57ED40}" type="pres">
      <dgm:prSet presAssocID="{010899EC-32CB-4F0E-9F67-6FED35153442}" presName="aNode" presStyleLbl="bgShp" presStyleIdx="1" presStyleCnt="5"/>
      <dgm:spPr/>
      <dgm:t>
        <a:bodyPr/>
        <a:lstStyle/>
        <a:p>
          <a:endParaRPr lang="en-US"/>
        </a:p>
      </dgm:t>
    </dgm:pt>
    <dgm:pt modelId="{C660061A-A2EB-43FA-8CF6-A46A3D7197F1}" type="pres">
      <dgm:prSet presAssocID="{010899EC-32CB-4F0E-9F67-6FED35153442}" presName="textNode" presStyleLbl="bgShp" presStyleIdx="1" presStyleCnt="5"/>
      <dgm:spPr/>
      <dgm:t>
        <a:bodyPr/>
        <a:lstStyle/>
        <a:p>
          <a:endParaRPr lang="en-US"/>
        </a:p>
      </dgm:t>
    </dgm:pt>
    <dgm:pt modelId="{17295646-78B0-4545-9E58-918BCB07C56F}" type="pres">
      <dgm:prSet presAssocID="{010899EC-32CB-4F0E-9F67-6FED35153442}" presName="compChildNode" presStyleCnt="0"/>
      <dgm:spPr/>
      <dgm:t>
        <a:bodyPr/>
        <a:lstStyle/>
        <a:p>
          <a:endParaRPr lang="en-US"/>
        </a:p>
      </dgm:t>
    </dgm:pt>
    <dgm:pt modelId="{ADA6592B-58D8-4F02-8B39-9D5BBECC9EA4}" type="pres">
      <dgm:prSet presAssocID="{010899EC-32CB-4F0E-9F67-6FED35153442}" presName="theInnerList" presStyleCnt="0"/>
      <dgm:spPr/>
      <dgm:t>
        <a:bodyPr/>
        <a:lstStyle/>
        <a:p>
          <a:endParaRPr lang="en-US"/>
        </a:p>
      </dgm:t>
    </dgm:pt>
    <dgm:pt modelId="{65CAA988-D56B-40B0-BC5A-6E379F0ED11D}" type="pres">
      <dgm:prSet presAssocID="{77C0D142-0DBC-4F71-8717-84A0C465C084}" presName="child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DAC86-639E-4B14-90D4-3ABD86314D18}" type="pres">
      <dgm:prSet presAssocID="{77C0D142-0DBC-4F71-8717-84A0C465C084}" presName="aSpace2" presStyleCnt="0"/>
      <dgm:spPr/>
      <dgm:t>
        <a:bodyPr/>
        <a:lstStyle/>
        <a:p>
          <a:endParaRPr lang="en-US"/>
        </a:p>
      </dgm:t>
    </dgm:pt>
    <dgm:pt modelId="{1BAAC86C-A833-4D91-BAE3-0B3A2DE6EAC1}" type="pres">
      <dgm:prSet presAssocID="{3B21383F-6969-40F7-A776-CE96F97AF90B}" presName="child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EC38A2-4DA6-446A-B39D-B1EC80DE0694}" type="pres">
      <dgm:prSet presAssocID="{3B21383F-6969-40F7-A776-CE96F97AF90B}" presName="aSpace2" presStyleCnt="0"/>
      <dgm:spPr/>
      <dgm:t>
        <a:bodyPr/>
        <a:lstStyle/>
        <a:p>
          <a:endParaRPr lang="en-US"/>
        </a:p>
      </dgm:t>
    </dgm:pt>
    <dgm:pt modelId="{31123F96-2F4E-43D3-82AC-026415FD325C}" type="pres">
      <dgm:prSet presAssocID="{F15E1A33-18DE-4ABC-9B30-8E6B5B9F2036}" presName="child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62042-C4C7-4C4E-B47C-FAC804C3088A}" type="pres">
      <dgm:prSet presAssocID="{010899EC-32CB-4F0E-9F67-6FED35153442}" presName="aSpace" presStyleCnt="0"/>
      <dgm:spPr/>
      <dgm:t>
        <a:bodyPr/>
        <a:lstStyle/>
        <a:p>
          <a:endParaRPr lang="en-US"/>
        </a:p>
      </dgm:t>
    </dgm:pt>
    <dgm:pt modelId="{36415896-1171-4DD4-BE79-5B6EA2C3A8F7}" type="pres">
      <dgm:prSet presAssocID="{1FA0A801-13D4-4727-A14E-34489901F108}" presName="compNode" presStyleCnt="0"/>
      <dgm:spPr/>
      <dgm:t>
        <a:bodyPr/>
        <a:lstStyle/>
        <a:p>
          <a:endParaRPr lang="en-US"/>
        </a:p>
      </dgm:t>
    </dgm:pt>
    <dgm:pt modelId="{F1FBF3A5-82E5-44AE-A106-94065CA22160}" type="pres">
      <dgm:prSet presAssocID="{1FA0A801-13D4-4727-A14E-34489901F108}" presName="aNode" presStyleLbl="bgShp" presStyleIdx="2" presStyleCnt="5"/>
      <dgm:spPr/>
      <dgm:t>
        <a:bodyPr/>
        <a:lstStyle/>
        <a:p>
          <a:endParaRPr lang="en-US"/>
        </a:p>
      </dgm:t>
    </dgm:pt>
    <dgm:pt modelId="{C4427F06-7443-4B97-A4DE-89061FCA68DE}" type="pres">
      <dgm:prSet presAssocID="{1FA0A801-13D4-4727-A14E-34489901F108}" presName="textNode" presStyleLbl="bgShp" presStyleIdx="2" presStyleCnt="5"/>
      <dgm:spPr/>
      <dgm:t>
        <a:bodyPr/>
        <a:lstStyle/>
        <a:p>
          <a:endParaRPr lang="en-US"/>
        </a:p>
      </dgm:t>
    </dgm:pt>
    <dgm:pt modelId="{0634666B-623E-44B1-8AB4-2495FABBCC73}" type="pres">
      <dgm:prSet presAssocID="{1FA0A801-13D4-4727-A14E-34489901F108}" presName="compChildNode" presStyleCnt="0"/>
      <dgm:spPr/>
      <dgm:t>
        <a:bodyPr/>
        <a:lstStyle/>
        <a:p>
          <a:endParaRPr lang="en-US"/>
        </a:p>
      </dgm:t>
    </dgm:pt>
    <dgm:pt modelId="{B1493EC2-F5BA-4D52-A66D-F73E99A7894B}" type="pres">
      <dgm:prSet presAssocID="{1FA0A801-13D4-4727-A14E-34489901F108}" presName="theInnerList" presStyleCnt="0"/>
      <dgm:spPr/>
      <dgm:t>
        <a:bodyPr/>
        <a:lstStyle/>
        <a:p>
          <a:endParaRPr lang="en-US"/>
        </a:p>
      </dgm:t>
    </dgm:pt>
    <dgm:pt modelId="{F4BAA8FC-1388-4BFD-A0D3-D2FED5504F58}" type="pres">
      <dgm:prSet presAssocID="{AA92AC75-B8F5-4122-AA44-7EBB0C9CDA68}" presName="child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A7624B-BA79-4FB9-B3BA-0405C340E5A8}" type="pres">
      <dgm:prSet presAssocID="{AA92AC75-B8F5-4122-AA44-7EBB0C9CDA68}" presName="aSpace2" presStyleCnt="0"/>
      <dgm:spPr/>
      <dgm:t>
        <a:bodyPr/>
        <a:lstStyle/>
        <a:p>
          <a:endParaRPr lang="en-US"/>
        </a:p>
      </dgm:t>
    </dgm:pt>
    <dgm:pt modelId="{0F9A0951-8635-4522-8E56-D80C2CF7B184}" type="pres">
      <dgm:prSet presAssocID="{2709FBD7-0609-47F0-88EF-36445EC565A2}" presName="child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1CCD6-9D73-413A-BBC3-F6627E59AA7D}" type="pres">
      <dgm:prSet presAssocID="{1FA0A801-13D4-4727-A14E-34489901F108}" presName="aSpace" presStyleCnt="0"/>
      <dgm:spPr/>
      <dgm:t>
        <a:bodyPr/>
        <a:lstStyle/>
        <a:p>
          <a:endParaRPr lang="en-US"/>
        </a:p>
      </dgm:t>
    </dgm:pt>
    <dgm:pt modelId="{B6F0DD83-8C69-4785-BF03-4322E446492E}" type="pres">
      <dgm:prSet presAssocID="{643C8BB5-7B84-453A-9B3B-DE14DF169057}" presName="compNode" presStyleCnt="0"/>
      <dgm:spPr/>
      <dgm:t>
        <a:bodyPr/>
        <a:lstStyle/>
        <a:p>
          <a:endParaRPr lang="en-US"/>
        </a:p>
      </dgm:t>
    </dgm:pt>
    <dgm:pt modelId="{11951158-490C-45D7-9892-E7D709E64C06}" type="pres">
      <dgm:prSet presAssocID="{643C8BB5-7B84-453A-9B3B-DE14DF169057}" presName="aNode" presStyleLbl="bgShp" presStyleIdx="3" presStyleCnt="5"/>
      <dgm:spPr/>
      <dgm:t>
        <a:bodyPr/>
        <a:lstStyle/>
        <a:p>
          <a:endParaRPr lang="en-US"/>
        </a:p>
      </dgm:t>
    </dgm:pt>
    <dgm:pt modelId="{5E2A41F4-E9EE-4337-AF07-811EA6F22029}" type="pres">
      <dgm:prSet presAssocID="{643C8BB5-7B84-453A-9B3B-DE14DF169057}" presName="textNode" presStyleLbl="bgShp" presStyleIdx="3" presStyleCnt="5"/>
      <dgm:spPr/>
      <dgm:t>
        <a:bodyPr/>
        <a:lstStyle/>
        <a:p>
          <a:endParaRPr lang="en-US"/>
        </a:p>
      </dgm:t>
    </dgm:pt>
    <dgm:pt modelId="{4CCD72FB-A59C-4796-BB5F-6189C711CBD4}" type="pres">
      <dgm:prSet presAssocID="{643C8BB5-7B84-453A-9B3B-DE14DF169057}" presName="compChildNode" presStyleCnt="0"/>
      <dgm:spPr/>
      <dgm:t>
        <a:bodyPr/>
        <a:lstStyle/>
        <a:p>
          <a:endParaRPr lang="en-US"/>
        </a:p>
      </dgm:t>
    </dgm:pt>
    <dgm:pt modelId="{27821F06-B13F-4D09-8102-AF5F93084788}" type="pres">
      <dgm:prSet presAssocID="{643C8BB5-7B84-453A-9B3B-DE14DF169057}" presName="theInnerList" presStyleCnt="0"/>
      <dgm:spPr/>
      <dgm:t>
        <a:bodyPr/>
        <a:lstStyle/>
        <a:p>
          <a:endParaRPr lang="en-US"/>
        </a:p>
      </dgm:t>
    </dgm:pt>
    <dgm:pt modelId="{1BF42BD7-CDC2-480F-B496-26CB7A6C89B2}" type="pres">
      <dgm:prSet presAssocID="{F565464F-D5B8-415D-B312-CE304E767FEC}" presName="child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657169-E8F2-4085-8EBE-4892862CCE6D}" type="pres">
      <dgm:prSet presAssocID="{F565464F-D5B8-415D-B312-CE304E767FEC}" presName="aSpace2" presStyleCnt="0"/>
      <dgm:spPr/>
      <dgm:t>
        <a:bodyPr/>
        <a:lstStyle/>
        <a:p>
          <a:endParaRPr lang="en-US"/>
        </a:p>
      </dgm:t>
    </dgm:pt>
    <dgm:pt modelId="{9CCC3EE2-10EE-4136-9B5D-4DFC64FBCB21}" type="pres">
      <dgm:prSet presAssocID="{2530D118-1826-4ECC-AC17-F346C9F759CE}" presName="child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4B4AD-0EED-4D64-8B56-7235AB9D5630}" type="pres">
      <dgm:prSet presAssocID="{2530D118-1826-4ECC-AC17-F346C9F759CE}" presName="aSpace2" presStyleCnt="0"/>
      <dgm:spPr/>
      <dgm:t>
        <a:bodyPr/>
        <a:lstStyle/>
        <a:p>
          <a:endParaRPr lang="en-US"/>
        </a:p>
      </dgm:t>
    </dgm:pt>
    <dgm:pt modelId="{4A10A3D5-5C56-4D3C-8CC4-C48A5912BC87}" type="pres">
      <dgm:prSet presAssocID="{A7EF2C60-35EC-4FD7-BCF2-B59969B46FC5}" presName="child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23093-1FC2-4BE2-A829-CEA30CBC04A5}" type="pres">
      <dgm:prSet presAssocID="{A7EF2C60-35EC-4FD7-BCF2-B59969B46FC5}" presName="aSpace2" presStyleCnt="0"/>
      <dgm:spPr/>
    </dgm:pt>
    <dgm:pt modelId="{30DF376A-5189-4476-A06B-9E7C1FC0C429}" type="pres">
      <dgm:prSet presAssocID="{8BD5545D-51CA-4E5B-A734-43F48C160D8B}" presName="child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FFB1D0-A9EB-4115-B8F9-BFF0472F0505}" type="pres">
      <dgm:prSet presAssocID="{643C8BB5-7B84-453A-9B3B-DE14DF169057}" presName="aSpace" presStyleCnt="0"/>
      <dgm:spPr/>
    </dgm:pt>
    <dgm:pt modelId="{673BF03C-EA81-4636-8E2C-D0F470C305BC}" type="pres">
      <dgm:prSet presAssocID="{DD75A383-6616-4CB3-8577-C0DC859BA41F}" presName="compNode" presStyleCnt="0"/>
      <dgm:spPr/>
    </dgm:pt>
    <dgm:pt modelId="{C3768FB8-87E6-4E8A-93BE-56B14764731F}" type="pres">
      <dgm:prSet presAssocID="{DD75A383-6616-4CB3-8577-C0DC859BA41F}" presName="aNode" presStyleLbl="bgShp" presStyleIdx="4" presStyleCnt="5"/>
      <dgm:spPr/>
      <dgm:t>
        <a:bodyPr/>
        <a:lstStyle/>
        <a:p>
          <a:endParaRPr lang="en-US"/>
        </a:p>
      </dgm:t>
    </dgm:pt>
    <dgm:pt modelId="{B60AF89E-5217-46DD-8A2B-935373166734}" type="pres">
      <dgm:prSet presAssocID="{DD75A383-6616-4CB3-8577-C0DC859BA41F}" presName="textNode" presStyleLbl="bgShp" presStyleIdx="4" presStyleCnt="5"/>
      <dgm:spPr/>
      <dgm:t>
        <a:bodyPr/>
        <a:lstStyle/>
        <a:p>
          <a:endParaRPr lang="en-US"/>
        </a:p>
      </dgm:t>
    </dgm:pt>
    <dgm:pt modelId="{E31AD682-F0B2-4DC8-A190-4AB6846EC507}" type="pres">
      <dgm:prSet presAssocID="{DD75A383-6616-4CB3-8577-C0DC859BA41F}" presName="compChildNode" presStyleCnt="0"/>
      <dgm:spPr/>
    </dgm:pt>
    <dgm:pt modelId="{275CB91A-88FB-472E-A56A-D69AD86818A5}" type="pres">
      <dgm:prSet presAssocID="{DD75A383-6616-4CB3-8577-C0DC859BA41F}" presName="theInnerList" presStyleCnt="0"/>
      <dgm:spPr/>
    </dgm:pt>
    <dgm:pt modelId="{E31687C1-EFA2-4620-87BA-BD85E8E82857}" type="pres">
      <dgm:prSet presAssocID="{B0DC66CE-C9F9-437B-878E-6559BD04D4AB}" presName="child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44DCE-C724-4440-86D2-BD24B5B624DB}" type="pres">
      <dgm:prSet presAssocID="{B0DC66CE-C9F9-437B-878E-6559BD04D4AB}" presName="aSpace2" presStyleCnt="0"/>
      <dgm:spPr/>
    </dgm:pt>
    <dgm:pt modelId="{07C8FE0A-D1EC-48C3-8FD6-A820F694FFFC}" type="pres">
      <dgm:prSet presAssocID="{078003ED-8C8C-4A79-804E-B5FAE0BB6763}" presName="child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10F7E1-5933-4C70-8F2F-EB872ED4AB21}" type="pres">
      <dgm:prSet presAssocID="{078003ED-8C8C-4A79-804E-B5FAE0BB6763}" presName="aSpace2" presStyleCnt="0"/>
      <dgm:spPr/>
    </dgm:pt>
    <dgm:pt modelId="{F1D559EB-DF2B-49B5-94A5-AFB5518A3D8A}" type="pres">
      <dgm:prSet presAssocID="{30EA9BC7-2FD1-476C-8BD1-BB419529CB7C}" presName="child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8B4E6E-EF8A-49A5-A60F-9104841CB409}" srcId="{451D2C87-468A-4EC3-9E6A-06DA5F1404CF}" destId="{897D8B02-B3D4-4C44-8B08-3A610E8CED2E}" srcOrd="2" destOrd="0" parTransId="{C97AFB60-8F4E-462B-8E7D-4E6693396965}" sibTransId="{655B5109-75B8-437F-B51B-3F01AEED5B58}"/>
    <dgm:cxn modelId="{FAE0C79B-D8A3-4A70-804B-6D6DC357E861}" type="presOf" srcId="{30EA9BC7-2FD1-476C-8BD1-BB419529CB7C}" destId="{F1D559EB-DF2B-49B5-94A5-AFB5518A3D8A}" srcOrd="0" destOrd="0" presId="urn:microsoft.com/office/officeart/2005/8/layout/lProcess2"/>
    <dgm:cxn modelId="{DFE24F03-C028-429F-8A44-9D3B23C55494}" srcId="{010899EC-32CB-4F0E-9F67-6FED35153442}" destId="{77C0D142-0DBC-4F71-8717-84A0C465C084}" srcOrd="0" destOrd="0" parTransId="{5FD9C3E3-DD61-4B6D-B224-9626D2AA2A8C}" sibTransId="{163374EA-8408-46A1-A7B0-C81C133EDE22}"/>
    <dgm:cxn modelId="{7EC55F1C-E651-4B0D-99FE-F7936D6662A6}" srcId="{643C8BB5-7B84-453A-9B3B-DE14DF169057}" destId="{2530D118-1826-4ECC-AC17-F346C9F759CE}" srcOrd="1" destOrd="0" parTransId="{94576C6B-8FD0-440C-B874-480441928605}" sibTransId="{8E9C6B65-075A-45CF-BA59-04EE5B3C838D}"/>
    <dgm:cxn modelId="{B055FBFA-2566-4BDC-AD61-9A04B35FCDE7}" srcId="{DD75A383-6616-4CB3-8577-C0DC859BA41F}" destId="{078003ED-8C8C-4A79-804E-B5FAE0BB6763}" srcOrd="1" destOrd="0" parTransId="{47CA7676-88B0-4FB6-B52E-2E37FEACF732}" sibTransId="{0D67B387-04E4-4446-9228-5B70CFDA4C6B}"/>
    <dgm:cxn modelId="{3C033022-553D-4B82-BF42-8921CE50CF64}" type="presOf" srcId="{8BD5545D-51CA-4E5B-A734-43F48C160D8B}" destId="{30DF376A-5189-4476-A06B-9E7C1FC0C429}" srcOrd="0" destOrd="0" presId="urn:microsoft.com/office/officeart/2005/8/layout/lProcess2"/>
    <dgm:cxn modelId="{12FB8BA6-59B2-4740-851A-0144A15E8FFA}" type="presOf" srcId="{B0DC66CE-C9F9-437B-878E-6559BD04D4AB}" destId="{E31687C1-EFA2-4620-87BA-BD85E8E82857}" srcOrd="0" destOrd="0" presId="urn:microsoft.com/office/officeart/2005/8/layout/lProcess2"/>
    <dgm:cxn modelId="{392117D7-2473-46DD-963D-2C178B5E424B}" srcId="{010899EC-32CB-4F0E-9F67-6FED35153442}" destId="{F15E1A33-18DE-4ABC-9B30-8E6B5B9F2036}" srcOrd="2" destOrd="0" parTransId="{996F2AD3-A62E-45DD-AF06-29FDDA7B8D95}" sibTransId="{DFD2BF47-3C62-454B-9838-72E86E2E26D3}"/>
    <dgm:cxn modelId="{5F9650D6-2B20-49D3-B4A5-4F6D60F924C9}" type="presOf" srcId="{F15E1A33-18DE-4ABC-9B30-8E6B5B9F2036}" destId="{31123F96-2F4E-43D3-82AC-026415FD325C}" srcOrd="0" destOrd="0" presId="urn:microsoft.com/office/officeart/2005/8/layout/lProcess2"/>
    <dgm:cxn modelId="{6DA7FDD8-2857-4597-B293-6830477A1EF4}" type="presOf" srcId="{AFE226F4-81EB-44E4-9A05-5DA61B6FCBEA}" destId="{8DCB2DC2-E9EE-4F55-9686-F8C7D3504D61}" srcOrd="0" destOrd="0" presId="urn:microsoft.com/office/officeart/2005/8/layout/lProcess2"/>
    <dgm:cxn modelId="{BA0427C8-FCFD-4302-9475-215ECC1CA2F9}" type="presOf" srcId="{DD75A383-6616-4CB3-8577-C0DC859BA41F}" destId="{C3768FB8-87E6-4E8A-93BE-56B14764731F}" srcOrd="0" destOrd="0" presId="urn:microsoft.com/office/officeart/2005/8/layout/lProcess2"/>
    <dgm:cxn modelId="{4F9F3663-A902-4A91-A3D7-5BB1D4B7AECA}" srcId="{DD75A383-6616-4CB3-8577-C0DC859BA41F}" destId="{B0DC66CE-C9F9-437B-878E-6559BD04D4AB}" srcOrd="0" destOrd="0" parTransId="{C35D22E6-95EB-465B-BE60-6E17AD5A7C9C}" sibTransId="{B2207FD3-727E-4AEE-92F3-51DE58B5634F}"/>
    <dgm:cxn modelId="{D5B31922-FA4F-4F0F-A419-CC0FB7907B08}" srcId="{AFE226F4-81EB-44E4-9A05-5DA61B6FCBEA}" destId="{1FA0A801-13D4-4727-A14E-34489901F108}" srcOrd="2" destOrd="0" parTransId="{1F6E6358-55A2-4E77-A84A-CCBC1B679000}" sibTransId="{5096507C-F538-453D-BB60-9D8FF56CD289}"/>
    <dgm:cxn modelId="{C0849DC7-BC2B-4378-98B2-33223B004EC2}" type="presOf" srcId="{A7EF2C60-35EC-4FD7-BCF2-B59969B46FC5}" destId="{4A10A3D5-5C56-4D3C-8CC4-C48A5912BC87}" srcOrd="0" destOrd="0" presId="urn:microsoft.com/office/officeart/2005/8/layout/lProcess2"/>
    <dgm:cxn modelId="{0390D053-5377-47EB-81BA-734BBA68E1D7}" type="presOf" srcId="{1FA0A801-13D4-4727-A14E-34489901F108}" destId="{F1FBF3A5-82E5-44AE-A106-94065CA22160}" srcOrd="0" destOrd="0" presId="urn:microsoft.com/office/officeart/2005/8/layout/lProcess2"/>
    <dgm:cxn modelId="{A7CD00C5-CB66-49E0-9CD9-FA483E66ED92}" type="presOf" srcId="{078003ED-8C8C-4A79-804E-B5FAE0BB6763}" destId="{07C8FE0A-D1EC-48C3-8FD6-A820F694FFFC}" srcOrd="0" destOrd="0" presId="urn:microsoft.com/office/officeart/2005/8/layout/lProcess2"/>
    <dgm:cxn modelId="{DD065998-4150-4AD6-8316-AD2AF0717206}" type="presOf" srcId="{8AFE60A7-CD16-4F68-A41E-BE30D85BDA66}" destId="{B3AFB48A-7B06-4263-86E1-33777DA38E25}" srcOrd="0" destOrd="0" presId="urn:microsoft.com/office/officeart/2005/8/layout/lProcess2"/>
    <dgm:cxn modelId="{DFAFA8A9-B1D0-4811-9CCD-8A9C6C4BC9A3}" srcId="{451D2C87-468A-4EC3-9E6A-06DA5F1404CF}" destId="{06561F64-3DA8-43AA-A639-12914409E35A}" srcOrd="0" destOrd="0" parTransId="{C0651D49-F5C2-4C61-91E3-0BD9915BE176}" sibTransId="{80F2744C-528C-4DBE-990A-73CBB7575311}"/>
    <dgm:cxn modelId="{D716B780-228C-42C2-95B8-2E8A89A8C40A}" srcId="{451D2C87-468A-4EC3-9E6A-06DA5F1404CF}" destId="{8AFE60A7-CD16-4F68-A41E-BE30D85BDA66}" srcOrd="3" destOrd="0" parTransId="{7BC50C8D-3213-4769-A0A9-9B1A98F72B93}" sibTransId="{1AAB9192-8C40-414D-82CC-AD23AB354B79}"/>
    <dgm:cxn modelId="{F9D750FE-F37E-49D6-95AA-A6420E9FDF6B}" srcId="{AFE226F4-81EB-44E4-9A05-5DA61B6FCBEA}" destId="{010899EC-32CB-4F0E-9F67-6FED35153442}" srcOrd="1" destOrd="0" parTransId="{7E0565AF-CD0C-4E20-8CF0-8AEC255264CA}" sibTransId="{6D409256-115D-4C2B-B3CB-80D01719C97F}"/>
    <dgm:cxn modelId="{5FFF54EB-FA31-409A-A0DD-21A454E58327}" type="presOf" srcId="{2530D118-1826-4ECC-AC17-F346C9F759CE}" destId="{9CCC3EE2-10EE-4136-9B5D-4DFC64FBCB21}" srcOrd="0" destOrd="0" presId="urn:microsoft.com/office/officeart/2005/8/layout/lProcess2"/>
    <dgm:cxn modelId="{F2DFAF2D-255E-45A3-BBB7-2A73895CD5EA}" type="presOf" srcId="{AA92AC75-B8F5-4122-AA44-7EBB0C9CDA68}" destId="{F4BAA8FC-1388-4BFD-A0D3-D2FED5504F58}" srcOrd="0" destOrd="0" presId="urn:microsoft.com/office/officeart/2005/8/layout/lProcess2"/>
    <dgm:cxn modelId="{8738628D-8922-4B33-BE7D-F2311C8565D1}" srcId="{643C8BB5-7B84-453A-9B3B-DE14DF169057}" destId="{F565464F-D5B8-415D-B312-CE304E767FEC}" srcOrd="0" destOrd="0" parTransId="{02C9789E-A0E8-4D81-ACE3-278A7C1B9C41}" sibTransId="{A12E83A6-2547-4C90-A800-DBB5E9C7B886}"/>
    <dgm:cxn modelId="{AF299AEC-921D-4C7F-B77F-A225808BBECE}" type="presOf" srcId="{643C8BB5-7B84-453A-9B3B-DE14DF169057}" destId="{11951158-490C-45D7-9892-E7D709E64C06}" srcOrd="0" destOrd="0" presId="urn:microsoft.com/office/officeart/2005/8/layout/lProcess2"/>
    <dgm:cxn modelId="{A1240A28-D0E3-4C35-BDA2-B7C09CBBAD16}" srcId="{643C8BB5-7B84-453A-9B3B-DE14DF169057}" destId="{A7EF2C60-35EC-4FD7-BCF2-B59969B46FC5}" srcOrd="2" destOrd="0" parTransId="{CBA203F3-7F50-4AE5-955A-2E5448C0CC0B}" sibTransId="{A028440D-AA56-436D-BED5-9AF1EC8A2FC9}"/>
    <dgm:cxn modelId="{F3906841-6C0A-4C2C-9C2D-0D6A29AD2A35}" type="presOf" srcId="{DD75A383-6616-4CB3-8577-C0DC859BA41F}" destId="{B60AF89E-5217-46DD-8A2B-935373166734}" srcOrd="1" destOrd="0" presId="urn:microsoft.com/office/officeart/2005/8/layout/lProcess2"/>
    <dgm:cxn modelId="{30AADF54-8F63-419E-9ED6-71582E115B7D}" type="presOf" srcId="{451D2C87-468A-4EC3-9E6A-06DA5F1404CF}" destId="{240365D7-5DAB-43BF-88A8-D3A2E539DA25}" srcOrd="0" destOrd="0" presId="urn:microsoft.com/office/officeart/2005/8/layout/lProcess2"/>
    <dgm:cxn modelId="{6F4E5CBE-E993-46FC-9AB2-5B03CE84D384}" type="presOf" srcId="{2709FBD7-0609-47F0-88EF-36445EC565A2}" destId="{0F9A0951-8635-4522-8E56-D80C2CF7B184}" srcOrd="0" destOrd="0" presId="urn:microsoft.com/office/officeart/2005/8/layout/lProcess2"/>
    <dgm:cxn modelId="{37D2DCD1-1C6F-4A69-8DFF-8E1969F2E4CC}" srcId="{AFE226F4-81EB-44E4-9A05-5DA61B6FCBEA}" destId="{451D2C87-468A-4EC3-9E6A-06DA5F1404CF}" srcOrd="0" destOrd="0" parTransId="{2A12574B-D688-43EA-9766-08572274495A}" sibTransId="{01C3BB41-65E5-44AF-B452-608EDE57CFA0}"/>
    <dgm:cxn modelId="{C6D2B7C4-2E9A-4B01-9D46-34E17B44D24D}" type="presOf" srcId="{451D2C87-468A-4EC3-9E6A-06DA5F1404CF}" destId="{E657442D-CFEA-41E8-8239-37CFE6803C82}" srcOrd="1" destOrd="0" presId="urn:microsoft.com/office/officeart/2005/8/layout/lProcess2"/>
    <dgm:cxn modelId="{E05ED870-0197-4668-B6C3-EC2EEEE9E60B}" srcId="{643C8BB5-7B84-453A-9B3B-DE14DF169057}" destId="{8BD5545D-51CA-4E5B-A734-43F48C160D8B}" srcOrd="3" destOrd="0" parTransId="{4F4A09BD-01D9-4C90-AD55-4D973FF026A0}" sibTransId="{11680371-C5E2-4211-9599-20386DE1E642}"/>
    <dgm:cxn modelId="{EE9E33B2-2FA4-42CA-B7E4-1523BA1DA749}" type="presOf" srcId="{F565464F-D5B8-415D-B312-CE304E767FEC}" destId="{1BF42BD7-CDC2-480F-B496-26CB7A6C89B2}" srcOrd="0" destOrd="0" presId="urn:microsoft.com/office/officeart/2005/8/layout/lProcess2"/>
    <dgm:cxn modelId="{59B8AE50-31AC-4588-A9FC-96B6037ADF3E}" type="presOf" srcId="{E58275B2-2031-41BC-A112-3BD76360DBA6}" destId="{C76A48F0-B144-4972-8945-41344C684D46}" srcOrd="0" destOrd="0" presId="urn:microsoft.com/office/officeart/2005/8/layout/lProcess2"/>
    <dgm:cxn modelId="{DBAD9A7D-CDDE-428E-946E-5DCD00A67190}" type="presOf" srcId="{010899EC-32CB-4F0E-9F67-6FED35153442}" destId="{C660061A-A2EB-43FA-8CF6-A46A3D7197F1}" srcOrd="1" destOrd="0" presId="urn:microsoft.com/office/officeart/2005/8/layout/lProcess2"/>
    <dgm:cxn modelId="{88B29858-2FB5-4D10-8E22-91859F869FFD}" srcId="{010899EC-32CB-4F0E-9F67-6FED35153442}" destId="{3B21383F-6969-40F7-A776-CE96F97AF90B}" srcOrd="1" destOrd="0" parTransId="{740ABD1F-D1AF-4F87-AED0-8374014BA87A}" sibTransId="{77B73E83-B1DD-4E60-908E-D54DE6AD86EC}"/>
    <dgm:cxn modelId="{293C5F8B-314E-42CA-8FAC-01C87C9D32F6}" type="presOf" srcId="{06561F64-3DA8-43AA-A639-12914409E35A}" destId="{6934F088-E01C-4C1D-A47F-A7815E8F557A}" srcOrd="0" destOrd="0" presId="urn:microsoft.com/office/officeart/2005/8/layout/lProcess2"/>
    <dgm:cxn modelId="{F261E7C9-525B-4583-9F8F-CFE23BF5B6B7}" srcId="{451D2C87-468A-4EC3-9E6A-06DA5F1404CF}" destId="{E58275B2-2031-41BC-A112-3BD76360DBA6}" srcOrd="1" destOrd="0" parTransId="{A6D1544F-8ADB-4C2B-892D-8E9FAFB984C1}" sibTransId="{897D9CC8-8A51-42C0-B67F-A4FAF435FA52}"/>
    <dgm:cxn modelId="{AA77F79E-A024-4C5B-B772-777FD314E037}" srcId="{AFE226F4-81EB-44E4-9A05-5DA61B6FCBEA}" destId="{643C8BB5-7B84-453A-9B3B-DE14DF169057}" srcOrd="3" destOrd="0" parTransId="{48C23A24-CEB1-4EF9-8AC6-3D96E7D997AE}" sibTransId="{DD9B4A02-670B-4605-ACE5-EC50F6B1A4F8}"/>
    <dgm:cxn modelId="{8C5FAC25-1528-4EAF-A5F5-4F7D8384CC2B}" type="presOf" srcId="{3B21383F-6969-40F7-A776-CE96F97AF90B}" destId="{1BAAC86C-A833-4D91-BAE3-0B3A2DE6EAC1}" srcOrd="0" destOrd="0" presId="urn:microsoft.com/office/officeart/2005/8/layout/lProcess2"/>
    <dgm:cxn modelId="{F2181CEB-B883-42C5-A4E7-A932DB28E116}" srcId="{DD75A383-6616-4CB3-8577-C0DC859BA41F}" destId="{30EA9BC7-2FD1-476C-8BD1-BB419529CB7C}" srcOrd="2" destOrd="0" parTransId="{6F66D8AF-D400-408F-A733-FAA4CF1F91E0}" sibTransId="{93AF5071-5A60-49DD-B4CC-C97A26A468A3}"/>
    <dgm:cxn modelId="{2B1199E2-1355-4807-A6C5-59A867877DAD}" srcId="{1FA0A801-13D4-4727-A14E-34489901F108}" destId="{2709FBD7-0609-47F0-88EF-36445EC565A2}" srcOrd="1" destOrd="0" parTransId="{DE266F6A-8872-4727-8018-ED2C10205A83}" sibTransId="{447E6D93-07F2-4113-8783-2792F03701D0}"/>
    <dgm:cxn modelId="{1470AB6B-806F-40E2-A166-9F2A6B75D811}" srcId="{1FA0A801-13D4-4727-A14E-34489901F108}" destId="{AA92AC75-B8F5-4122-AA44-7EBB0C9CDA68}" srcOrd="0" destOrd="0" parTransId="{E73B1027-3E46-4C19-8E32-AF543F9D4FCC}" sibTransId="{8C54285A-CC8B-4B89-BFA2-9DA773F05319}"/>
    <dgm:cxn modelId="{150CEA7F-D122-4D1E-8E6A-2BC044520558}" type="presOf" srcId="{643C8BB5-7B84-453A-9B3B-DE14DF169057}" destId="{5E2A41F4-E9EE-4337-AF07-811EA6F22029}" srcOrd="1" destOrd="0" presId="urn:microsoft.com/office/officeart/2005/8/layout/lProcess2"/>
    <dgm:cxn modelId="{E2E416C5-351A-4D72-9816-C0B5EEFDFCD8}" type="presOf" srcId="{897D8B02-B3D4-4C44-8B08-3A610E8CED2E}" destId="{24EE4BAD-8B03-4394-A518-3D3E79F87550}" srcOrd="0" destOrd="0" presId="urn:microsoft.com/office/officeart/2005/8/layout/lProcess2"/>
    <dgm:cxn modelId="{7229D69C-D2F5-4330-8D2A-2866564CAC77}" type="presOf" srcId="{010899EC-32CB-4F0E-9F67-6FED35153442}" destId="{61380FD5-390D-4AC6-83D4-C855DF57ED40}" srcOrd="0" destOrd="0" presId="urn:microsoft.com/office/officeart/2005/8/layout/lProcess2"/>
    <dgm:cxn modelId="{C340E1DB-50FC-4529-9DE5-3A5256FC604E}" srcId="{AFE226F4-81EB-44E4-9A05-5DA61B6FCBEA}" destId="{DD75A383-6616-4CB3-8577-C0DC859BA41F}" srcOrd="4" destOrd="0" parTransId="{F8B28A32-5C2F-49E6-B76D-3B00F3F661D4}" sibTransId="{65C161F2-7849-4C04-923B-E4FC25CA03E8}"/>
    <dgm:cxn modelId="{70C8B989-0931-4AEF-A291-18B2878E4224}" type="presOf" srcId="{77C0D142-0DBC-4F71-8717-84A0C465C084}" destId="{65CAA988-D56B-40B0-BC5A-6E379F0ED11D}" srcOrd="0" destOrd="0" presId="urn:microsoft.com/office/officeart/2005/8/layout/lProcess2"/>
    <dgm:cxn modelId="{880888B2-F879-4B72-BCB1-7DBBEFDA691A}" type="presOf" srcId="{1FA0A801-13D4-4727-A14E-34489901F108}" destId="{C4427F06-7443-4B97-A4DE-89061FCA68DE}" srcOrd="1" destOrd="0" presId="urn:microsoft.com/office/officeart/2005/8/layout/lProcess2"/>
    <dgm:cxn modelId="{0A98F794-6E77-41B7-A77B-2A6A78B04B44}" type="presParOf" srcId="{8DCB2DC2-E9EE-4F55-9686-F8C7D3504D61}" destId="{A81FE93F-D3D1-4BB3-A5CB-319C3AF68B02}" srcOrd="0" destOrd="0" presId="urn:microsoft.com/office/officeart/2005/8/layout/lProcess2"/>
    <dgm:cxn modelId="{F0AD02EE-E355-416D-8B22-94C22E81B385}" type="presParOf" srcId="{A81FE93F-D3D1-4BB3-A5CB-319C3AF68B02}" destId="{240365D7-5DAB-43BF-88A8-D3A2E539DA25}" srcOrd="0" destOrd="0" presId="urn:microsoft.com/office/officeart/2005/8/layout/lProcess2"/>
    <dgm:cxn modelId="{61B7B378-B4DA-435E-A3F7-09C8869A6181}" type="presParOf" srcId="{A81FE93F-D3D1-4BB3-A5CB-319C3AF68B02}" destId="{E657442D-CFEA-41E8-8239-37CFE6803C82}" srcOrd="1" destOrd="0" presId="urn:microsoft.com/office/officeart/2005/8/layout/lProcess2"/>
    <dgm:cxn modelId="{5E8F45EC-BF41-421E-A72D-DD4B1B373430}" type="presParOf" srcId="{A81FE93F-D3D1-4BB3-A5CB-319C3AF68B02}" destId="{860CE468-F7BA-491B-AB77-5B852111FA07}" srcOrd="2" destOrd="0" presId="urn:microsoft.com/office/officeart/2005/8/layout/lProcess2"/>
    <dgm:cxn modelId="{47BE6A24-56E2-44A8-96B8-FEE0384BD40B}" type="presParOf" srcId="{860CE468-F7BA-491B-AB77-5B852111FA07}" destId="{5B0901D7-9D2F-4AA0-A836-19A08EDAB2B0}" srcOrd="0" destOrd="0" presId="urn:microsoft.com/office/officeart/2005/8/layout/lProcess2"/>
    <dgm:cxn modelId="{C9418B4B-D863-4E24-8F82-C33D777ADF9A}" type="presParOf" srcId="{5B0901D7-9D2F-4AA0-A836-19A08EDAB2B0}" destId="{6934F088-E01C-4C1D-A47F-A7815E8F557A}" srcOrd="0" destOrd="0" presId="urn:microsoft.com/office/officeart/2005/8/layout/lProcess2"/>
    <dgm:cxn modelId="{F1B9155B-951B-477D-83AC-683EBB50092B}" type="presParOf" srcId="{5B0901D7-9D2F-4AA0-A836-19A08EDAB2B0}" destId="{FCCEA4BE-0E6F-4ED5-9A94-2B83E2C39494}" srcOrd="1" destOrd="0" presId="urn:microsoft.com/office/officeart/2005/8/layout/lProcess2"/>
    <dgm:cxn modelId="{E0511EB7-CF9F-4DCD-9127-6CD8FBA06925}" type="presParOf" srcId="{5B0901D7-9D2F-4AA0-A836-19A08EDAB2B0}" destId="{C76A48F0-B144-4972-8945-41344C684D46}" srcOrd="2" destOrd="0" presId="urn:microsoft.com/office/officeart/2005/8/layout/lProcess2"/>
    <dgm:cxn modelId="{4C011CB9-5C33-414C-9CFC-C86AF47DB2E1}" type="presParOf" srcId="{5B0901D7-9D2F-4AA0-A836-19A08EDAB2B0}" destId="{65856147-B51A-48F3-A70C-0AC398DA322D}" srcOrd="3" destOrd="0" presId="urn:microsoft.com/office/officeart/2005/8/layout/lProcess2"/>
    <dgm:cxn modelId="{D7337EB9-3115-4158-BE3F-52157F189163}" type="presParOf" srcId="{5B0901D7-9D2F-4AA0-A836-19A08EDAB2B0}" destId="{24EE4BAD-8B03-4394-A518-3D3E79F87550}" srcOrd="4" destOrd="0" presId="urn:microsoft.com/office/officeart/2005/8/layout/lProcess2"/>
    <dgm:cxn modelId="{4BB0139D-3BCD-4D98-9457-FC41E58F7F78}" type="presParOf" srcId="{5B0901D7-9D2F-4AA0-A836-19A08EDAB2B0}" destId="{4CCD85F2-4B42-4678-98EE-E67E485AFF64}" srcOrd="5" destOrd="0" presId="urn:microsoft.com/office/officeart/2005/8/layout/lProcess2"/>
    <dgm:cxn modelId="{33C37E11-08C1-46CB-999A-888BC3E25C08}" type="presParOf" srcId="{5B0901D7-9D2F-4AA0-A836-19A08EDAB2B0}" destId="{B3AFB48A-7B06-4263-86E1-33777DA38E25}" srcOrd="6" destOrd="0" presId="urn:microsoft.com/office/officeart/2005/8/layout/lProcess2"/>
    <dgm:cxn modelId="{A37CF988-3448-4B4A-AFED-68273429FAD6}" type="presParOf" srcId="{8DCB2DC2-E9EE-4F55-9686-F8C7D3504D61}" destId="{C2EFC0A2-403F-470E-A9DD-50257C1F9089}" srcOrd="1" destOrd="0" presId="urn:microsoft.com/office/officeart/2005/8/layout/lProcess2"/>
    <dgm:cxn modelId="{B8D89095-948C-4A80-A0E9-C774B4964D8F}" type="presParOf" srcId="{8DCB2DC2-E9EE-4F55-9686-F8C7D3504D61}" destId="{26A0F27E-DE52-4074-A276-664245FB3FA4}" srcOrd="2" destOrd="0" presId="urn:microsoft.com/office/officeart/2005/8/layout/lProcess2"/>
    <dgm:cxn modelId="{E1D6F4AC-51DB-43B7-A0B0-B5EB6989D169}" type="presParOf" srcId="{26A0F27E-DE52-4074-A276-664245FB3FA4}" destId="{61380FD5-390D-4AC6-83D4-C855DF57ED40}" srcOrd="0" destOrd="0" presId="urn:microsoft.com/office/officeart/2005/8/layout/lProcess2"/>
    <dgm:cxn modelId="{A508639E-418E-4692-95FF-BEC6C7EBFAA4}" type="presParOf" srcId="{26A0F27E-DE52-4074-A276-664245FB3FA4}" destId="{C660061A-A2EB-43FA-8CF6-A46A3D7197F1}" srcOrd="1" destOrd="0" presId="urn:microsoft.com/office/officeart/2005/8/layout/lProcess2"/>
    <dgm:cxn modelId="{6195085A-7963-47F0-9B13-E9CDF0F52F40}" type="presParOf" srcId="{26A0F27E-DE52-4074-A276-664245FB3FA4}" destId="{17295646-78B0-4545-9E58-918BCB07C56F}" srcOrd="2" destOrd="0" presId="urn:microsoft.com/office/officeart/2005/8/layout/lProcess2"/>
    <dgm:cxn modelId="{F42E2277-C7C1-4667-B318-50AF20AAA246}" type="presParOf" srcId="{17295646-78B0-4545-9E58-918BCB07C56F}" destId="{ADA6592B-58D8-4F02-8B39-9D5BBECC9EA4}" srcOrd="0" destOrd="0" presId="urn:microsoft.com/office/officeart/2005/8/layout/lProcess2"/>
    <dgm:cxn modelId="{5B235F8D-1C5C-4676-A37D-4338913C098E}" type="presParOf" srcId="{ADA6592B-58D8-4F02-8B39-9D5BBECC9EA4}" destId="{65CAA988-D56B-40B0-BC5A-6E379F0ED11D}" srcOrd="0" destOrd="0" presId="urn:microsoft.com/office/officeart/2005/8/layout/lProcess2"/>
    <dgm:cxn modelId="{DC944A63-6721-4493-B12E-9558149960D8}" type="presParOf" srcId="{ADA6592B-58D8-4F02-8B39-9D5BBECC9EA4}" destId="{72ADAC86-639E-4B14-90D4-3ABD86314D18}" srcOrd="1" destOrd="0" presId="urn:microsoft.com/office/officeart/2005/8/layout/lProcess2"/>
    <dgm:cxn modelId="{D3674111-F8C8-4258-93E5-47B1B266476F}" type="presParOf" srcId="{ADA6592B-58D8-4F02-8B39-9D5BBECC9EA4}" destId="{1BAAC86C-A833-4D91-BAE3-0B3A2DE6EAC1}" srcOrd="2" destOrd="0" presId="urn:microsoft.com/office/officeart/2005/8/layout/lProcess2"/>
    <dgm:cxn modelId="{B037DFAD-B28F-45B8-BBB3-450375CDFE9F}" type="presParOf" srcId="{ADA6592B-58D8-4F02-8B39-9D5BBECC9EA4}" destId="{E1EC38A2-4DA6-446A-B39D-B1EC80DE0694}" srcOrd="3" destOrd="0" presId="urn:microsoft.com/office/officeart/2005/8/layout/lProcess2"/>
    <dgm:cxn modelId="{BE60112C-64B1-41A3-801D-279FECF42CA3}" type="presParOf" srcId="{ADA6592B-58D8-4F02-8B39-9D5BBECC9EA4}" destId="{31123F96-2F4E-43D3-82AC-026415FD325C}" srcOrd="4" destOrd="0" presId="urn:microsoft.com/office/officeart/2005/8/layout/lProcess2"/>
    <dgm:cxn modelId="{1115A1B1-6919-46BC-81D2-C87FA2057D5E}" type="presParOf" srcId="{8DCB2DC2-E9EE-4F55-9686-F8C7D3504D61}" destId="{A4362042-C4C7-4C4E-B47C-FAC804C3088A}" srcOrd="3" destOrd="0" presId="urn:microsoft.com/office/officeart/2005/8/layout/lProcess2"/>
    <dgm:cxn modelId="{452F8F31-CD60-405E-BACC-987640D1949B}" type="presParOf" srcId="{8DCB2DC2-E9EE-4F55-9686-F8C7D3504D61}" destId="{36415896-1171-4DD4-BE79-5B6EA2C3A8F7}" srcOrd="4" destOrd="0" presId="urn:microsoft.com/office/officeart/2005/8/layout/lProcess2"/>
    <dgm:cxn modelId="{1F1F546B-298D-48AB-8AE2-F231EC8CD229}" type="presParOf" srcId="{36415896-1171-4DD4-BE79-5B6EA2C3A8F7}" destId="{F1FBF3A5-82E5-44AE-A106-94065CA22160}" srcOrd="0" destOrd="0" presId="urn:microsoft.com/office/officeart/2005/8/layout/lProcess2"/>
    <dgm:cxn modelId="{900B3879-2E4C-4BCB-BA79-D3E2D574A821}" type="presParOf" srcId="{36415896-1171-4DD4-BE79-5B6EA2C3A8F7}" destId="{C4427F06-7443-4B97-A4DE-89061FCA68DE}" srcOrd="1" destOrd="0" presId="urn:microsoft.com/office/officeart/2005/8/layout/lProcess2"/>
    <dgm:cxn modelId="{B1C26AA9-C881-4EA0-AC3D-D2F22A3365E1}" type="presParOf" srcId="{36415896-1171-4DD4-BE79-5B6EA2C3A8F7}" destId="{0634666B-623E-44B1-8AB4-2495FABBCC73}" srcOrd="2" destOrd="0" presId="urn:microsoft.com/office/officeart/2005/8/layout/lProcess2"/>
    <dgm:cxn modelId="{E95EB1D9-7729-4E81-941E-F1995605EBE1}" type="presParOf" srcId="{0634666B-623E-44B1-8AB4-2495FABBCC73}" destId="{B1493EC2-F5BA-4D52-A66D-F73E99A7894B}" srcOrd="0" destOrd="0" presId="urn:microsoft.com/office/officeart/2005/8/layout/lProcess2"/>
    <dgm:cxn modelId="{F1B1D30F-8FA4-440B-9AA3-0F51CD6EF475}" type="presParOf" srcId="{B1493EC2-F5BA-4D52-A66D-F73E99A7894B}" destId="{F4BAA8FC-1388-4BFD-A0D3-D2FED5504F58}" srcOrd="0" destOrd="0" presId="urn:microsoft.com/office/officeart/2005/8/layout/lProcess2"/>
    <dgm:cxn modelId="{271C8A86-E4FF-4F3C-9AAB-5A0F60801987}" type="presParOf" srcId="{B1493EC2-F5BA-4D52-A66D-F73E99A7894B}" destId="{98A7624B-BA79-4FB9-B3BA-0405C340E5A8}" srcOrd="1" destOrd="0" presId="urn:microsoft.com/office/officeart/2005/8/layout/lProcess2"/>
    <dgm:cxn modelId="{13D41FB2-2672-43DD-97C2-7C5BA787F8D4}" type="presParOf" srcId="{B1493EC2-F5BA-4D52-A66D-F73E99A7894B}" destId="{0F9A0951-8635-4522-8E56-D80C2CF7B184}" srcOrd="2" destOrd="0" presId="urn:microsoft.com/office/officeart/2005/8/layout/lProcess2"/>
    <dgm:cxn modelId="{3DC3E4CB-A1DC-4CD0-8668-8A3A26141873}" type="presParOf" srcId="{8DCB2DC2-E9EE-4F55-9686-F8C7D3504D61}" destId="{CC81CCD6-9D73-413A-BBC3-F6627E59AA7D}" srcOrd="5" destOrd="0" presId="urn:microsoft.com/office/officeart/2005/8/layout/lProcess2"/>
    <dgm:cxn modelId="{533AAB2B-5783-43EA-9274-513E2F56B7A9}" type="presParOf" srcId="{8DCB2DC2-E9EE-4F55-9686-F8C7D3504D61}" destId="{B6F0DD83-8C69-4785-BF03-4322E446492E}" srcOrd="6" destOrd="0" presId="urn:microsoft.com/office/officeart/2005/8/layout/lProcess2"/>
    <dgm:cxn modelId="{3A295B72-9BE5-4901-9FBD-F4E88DD674DC}" type="presParOf" srcId="{B6F0DD83-8C69-4785-BF03-4322E446492E}" destId="{11951158-490C-45D7-9892-E7D709E64C06}" srcOrd="0" destOrd="0" presId="urn:microsoft.com/office/officeart/2005/8/layout/lProcess2"/>
    <dgm:cxn modelId="{BDD7A3AF-05F2-4EFF-BF0E-ADF0E34E3903}" type="presParOf" srcId="{B6F0DD83-8C69-4785-BF03-4322E446492E}" destId="{5E2A41F4-E9EE-4337-AF07-811EA6F22029}" srcOrd="1" destOrd="0" presId="urn:microsoft.com/office/officeart/2005/8/layout/lProcess2"/>
    <dgm:cxn modelId="{01F397F4-3790-4A73-AB18-A2D845C6698A}" type="presParOf" srcId="{B6F0DD83-8C69-4785-BF03-4322E446492E}" destId="{4CCD72FB-A59C-4796-BB5F-6189C711CBD4}" srcOrd="2" destOrd="0" presId="urn:microsoft.com/office/officeart/2005/8/layout/lProcess2"/>
    <dgm:cxn modelId="{4686A5CE-0BAE-4425-8C26-4A87E018B7AD}" type="presParOf" srcId="{4CCD72FB-A59C-4796-BB5F-6189C711CBD4}" destId="{27821F06-B13F-4D09-8102-AF5F93084788}" srcOrd="0" destOrd="0" presId="urn:microsoft.com/office/officeart/2005/8/layout/lProcess2"/>
    <dgm:cxn modelId="{AE29ACCD-9B6F-4B8F-8D30-EBC0BCF2C864}" type="presParOf" srcId="{27821F06-B13F-4D09-8102-AF5F93084788}" destId="{1BF42BD7-CDC2-480F-B496-26CB7A6C89B2}" srcOrd="0" destOrd="0" presId="urn:microsoft.com/office/officeart/2005/8/layout/lProcess2"/>
    <dgm:cxn modelId="{8BB1E013-0926-4198-BA4E-BA3077AB19E5}" type="presParOf" srcId="{27821F06-B13F-4D09-8102-AF5F93084788}" destId="{11657169-E8F2-4085-8EBE-4892862CCE6D}" srcOrd="1" destOrd="0" presId="urn:microsoft.com/office/officeart/2005/8/layout/lProcess2"/>
    <dgm:cxn modelId="{C211B1D4-5C92-407E-BA09-EA9CF6AD5F45}" type="presParOf" srcId="{27821F06-B13F-4D09-8102-AF5F93084788}" destId="{9CCC3EE2-10EE-4136-9B5D-4DFC64FBCB21}" srcOrd="2" destOrd="0" presId="urn:microsoft.com/office/officeart/2005/8/layout/lProcess2"/>
    <dgm:cxn modelId="{14845FA0-9ADF-40B4-8256-5C04FEE6CFCC}" type="presParOf" srcId="{27821F06-B13F-4D09-8102-AF5F93084788}" destId="{BA34B4AD-0EED-4D64-8B56-7235AB9D5630}" srcOrd="3" destOrd="0" presId="urn:microsoft.com/office/officeart/2005/8/layout/lProcess2"/>
    <dgm:cxn modelId="{140E83A5-3B44-47BC-AD5A-04F7B60A2D0F}" type="presParOf" srcId="{27821F06-B13F-4D09-8102-AF5F93084788}" destId="{4A10A3D5-5C56-4D3C-8CC4-C48A5912BC87}" srcOrd="4" destOrd="0" presId="urn:microsoft.com/office/officeart/2005/8/layout/lProcess2"/>
    <dgm:cxn modelId="{536B7C89-C9D8-4433-A580-74F3325CC8C6}" type="presParOf" srcId="{27821F06-B13F-4D09-8102-AF5F93084788}" destId="{5A023093-1FC2-4BE2-A829-CEA30CBC04A5}" srcOrd="5" destOrd="0" presId="urn:microsoft.com/office/officeart/2005/8/layout/lProcess2"/>
    <dgm:cxn modelId="{6DB86794-8541-42CB-A70E-3C00B180C6C1}" type="presParOf" srcId="{27821F06-B13F-4D09-8102-AF5F93084788}" destId="{30DF376A-5189-4476-A06B-9E7C1FC0C429}" srcOrd="6" destOrd="0" presId="urn:microsoft.com/office/officeart/2005/8/layout/lProcess2"/>
    <dgm:cxn modelId="{5FE9AAA9-28EC-433C-BCA4-F9A39AE4051D}" type="presParOf" srcId="{8DCB2DC2-E9EE-4F55-9686-F8C7D3504D61}" destId="{85FFB1D0-A9EB-4115-B8F9-BFF0472F0505}" srcOrd="7" destOrd="0" presId="urn:microsoft.com/office/officeart/2005/8/layout/lProcess2"/>
    <dgm:cxn modelId="{22E4B57D-4343-47DD-B696-89F6D0FEA3D9}" type="presParOf" srcId="{8DCB2DC2-E9EE-4F55-9686-F8C7D3504D61}" destId="{673BF03C-EA81-4636-8E2C-D0F470C305BC}" srcOrd="8" destOrd="0" presId="urn:microsoft.com/office/officeart/2005/8/layout/lProcess2"/>
    <dgm:cxn modelId="{80A89CDD-31B3-4006-920B-5592F2BB004F}" type="presParOf" srcId="{673BF03C-EA81-4636-8E2C-D0F470C305BC}" destId="{C3768FB8-87E6-4E8A-93BE-56B14764731F}" srcOrd="0" destOrd="0" presId="urn:microsoft.com/office/officeart/2005/8/layout/lProcess2"/>
    <dgm:cxn modelId="{6B288313-D735-4092-AC81-8492DCAD9841}" type="presParOf" srcId="{673BF03C-EA81-4636-8E2C-D0F470C305BC}" destId="{B60AF89E-5217-46DD-8A2B-935373166734}" srcOrd="1" destOrd="0" presId="urn:microsoft.com/office/officeart/2005/8/layout/lProcess2"/>
    <dgm:cxn modelId="{87649EEF-BB9C-42E2-85C4-3918A83C7F91}" type="presParOf" srcId="{673BF03C-EA81-4636-8E2C-D0F470C305BC}" destId="{E31AD682-F0B2-4DC8-A190-4AB6846EC507}" srcOrd="2" destOrd="0" presId="urn:microsoft.com/office/officeart/2005/8/layout/lProcess2"/>
    <dgm:cxn modelId="{88812344-204B-45A6-BD4C-E0BDA8C9BDD7}" type="presParOf" srcId="{E31AD682-F0B2-4DC8-A190-4AB6846EC507}" destId="{275CB91A-88FB-472E-A56A-D69AD86818A5}" srcOrd="0" destOrd="0" presId="urn:microsoft.com/office/officeart/2005/8/layout/lProcess2"/>
    <dgm:cxn modelId="{732A95C7-DE04-4D51-9500-DF320085B603}" type="presParOf" srcId="{275CB91A-88FB-472E-A56A-D69AD86818A5}" destId="{E31687C1-EFA2-4620-87BA-BD85E8E82857}" srcOrd="0" destOrd="0" presId="urn:microsoft.com/office/officeart/2005/8/layout/lProcess2"/>
    <dgm:cxn modelId="{0F65BE99-DD67-41BB-AD2F-DE92C962FCB1}" type="presParOf" srcId="{275CB91A-88FB-472E-A56A-D69AD86818A5}" destId="{B0844DCE-C724-4440-86D2-BD24B5B624DB}" srcOrd="1" destOrd="0" presId="urn:microsoft.com/office/officeart/2005/8/layout/lProcess2"/>
    <dgm:cxn modelId="{54F039EE-5BE0-4C1E-A989-94CF322260B6}" type="presParOf" srcId="{275CB91A-88FB-472E-A56A-D69AD86818A5}" destId="{07C8FE0A-D1EC-48C3-8FD6-A820F694FFFC}" srcOrd="2" destOrd="0" presId="urn:microsoft.com/office/officeart/2005/8/layout/lProcess2"/>
    <dgm:cxn modelId="{EF41DE02-10BA-42C9-9A0B-6CBDC275A8DC}" type="presParOf" srcId="{275CB91A-88FB-472E-A56A-D69AD86818A5}" destId="{D510F7E1-5933-4C70-8F2F-EB872ED4AB21}" srcOrd="3" destOrd="0" presId="urn:microsoft.com/office/officeart/2005/8/layout/lProcess2"/>
    <dgm:cxn modelId="{85BA05D8-3B68-4DBC-B369-5554013259B2}" type="presParOf" srcId="{275CB91A-88FB-472E-A56A-D69AD86818A5}" destId="{F1D559EB-DF2B-49B5-94A5-AFB5518A3D8A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0365D7-5DAB-43BF-88A8-D3A2E539DA25}">
      <dsp:nvSpPr>
        <dsp:cNvPr id="0" name=""/>
        <dsp:cNvSpPr/>
      </dsp:nvSpPr>
      <dsp:spPr>
        <a:xfrm>
          <a:off x="4982" y="0"/>
          <a:ext cx="1748563" cy="3967162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Operating Budget</a:t>
          </a:r>
          <a:endParaRPr lang="en-US" sz="2400" kern="1200" dirty="0"/>
        </a:p>
      </dsp:txBody>
      <dsp:txXfrm>
        <a:off x="4982" y="0"/>
        <a:ext cx="1748563" cy="1190148"/>
      </dsp:txXfrm>
    </dsp:sp>
    <dsp:sp modelId="{6934F088-E01C-4C1D-A47F-A7815E8F557A}">
      <dsp:nvSpPr>
        <dsp:cNvPr id="0" name=""/>
        <dsp:cNvSpPr/>
      </dsp:nvSpPr>
      <dsp:spPr>
        <a:xfrm>
          <a:off x="179839" y="1190245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Instruction</a:t>
          </a:r>
          <a:endParaRPr lang="en-US" sz="1500" kern="1200" dirty="0"/>
        </a:p>
      </dsp:txBody>
      <dsp:txXfrm>
        <a:off x="196766" y="1207172"/>
        <a:ext cx="1364996" cy="544077"/>
      </dsp:txXfrm>
    </dsp:sp>
    <dsp:sp modelId="{C76A48F0-B144-4972-8945-41344C684D46}">
      <dsp:nvSpPr>
        <dsp:cNvPr id="0" name=""/>
        <dsp:cNvSpPr/>
      </dsp:nvSpPr>
      <dsp:spPr>
        <a:xfrm>
          <a:off x="179839" y="1857088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490223"/>
            <a:satOff val="-682"/>
            <a:lumOff val="-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Student Services</a:t>
          </a:r>
          <a:endParaRPr lang="en-US" sz="1500" kern="1200" dirty="0"/>
        </a:p>
      </dsp:txBody>
      <dsp:txXfrm>
        <a:off x="196766" y="1874015"/>
        <a:ext cx="1364996" cy="544077"/>
      </dsp:txXfrm>
    </dsp:sp>
    <dsp:sp modelId="{24EE4BAD-8B03-4394-A518-3D3E79F87550}">
      <dsp:nvSpPr>
        <dsp:cNvPr id="0" name=""/>
        <dsp:cNvSpPr/>
      </dsp:nvSpPr>
      <dsp:spPr>
        <a:xfrm>
          <a:off x="179839" y="2523932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980446"/>
            <a:satOff val="-1364"/>
            <a:lumOff val="-5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Administrative Services</a:t>
          </a:r>
          <a:endParaRPr lang="en-US" sz="1500" kern="1200" dirty="0"/>
        </a:p>
      </dsp:txBody>
      <dsp:txXfrm>
        <a:off x="196766" y="2540859"/>
        <a:ext cx="1364996" cy="544077"/>
      </dsp:txXfrm>
    </dsp:sp>
    <dsp:sp modelId="{B3AFB48A-7B06-4263-86E1-33777DA38E25}">
      <dsp:nvSpPr>
        <dsp:cNvPr id="0" name=""/>
        <dsp:cNvSpPr/>
      </dsp:nvSpPr>
      <dsp:spPr>
        <a:xfrm>
          <a:off x="179839" y="3190775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Institutional Management</a:t>
          </a:r>
          <a:endParaRPr lang="en-US" sz="1500" kern="1200" dirty="0"/>
        </a:p>
      </dsp:txBody>
      <dsp:txXfrm>
        <a:off x="196766" y="3207702"/>
        <a:ext cx="1364996" cy="544077"/>
      </dsp:txXfrm>
    </dsp:sp>
    <dsp:sp modelId="{61380FD5-390D-4AC6-83D4-C855DF57ED40}">
      <dsp:nvSpPr>
        <dsp:cNvPr id="0" name=""/>
        <dsp:cNvSpPr/>
      </dsp:nvSpPr>
      <dsp:spPr>
        <a:xfrm>
          <a:off x="1884688" y="0"/>
          <a:ext cx="1748563" cy="3967162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Self Support &amp; Enterprise</a:t>
          </a:r>
          <a:endParaRPr lang="en-US" sz="2400" kern="1200" dirty="0"/>
        </a:p>
      </dsp:txBody>
      <dsp:txXfrm>
        <a:off x="1884688" y="0"/>
        <a:ext cx="1748563" cy="1190148"/>
      </dsp:txXfrm>
    </dsp:sp>
    <dsp:sp modelId="{65CAA988-D56B-40B0-BC5A-6E379F0ED11D}">
      <dsp:nvSpPr>
        <dsp:cNvPr id="0" name=""/>
        <dsp:cNvSpPr/>
      </dsp:nvSpPr>
      <dsp:spPr>
        <a:xfrm>
          <a:off x="2059544" y="1190487"/>
          <a:ext cx="1398850" cy="779388"/>
        </a:xfrm>
        <a:prstGeom prst="roundRect">
          <a:avLst>
            <a:gd name="adj" fmla="val 10000"/>
          </a:avLst>
        </a:prstGeom>
        <a:solidFill>
          <a:schemeClr val="accent5">
            <a:hueOff val="-1960892"/>
            <a:satOff val="-2727"/>
            <a:lumOff val="-10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International Programs</a:t>
          </a:r>
          <a:endParaRPr lang="en-US" sz="1500" kern="1200" dirty="0"/>
        </a:p>
      </dsp:txBody>
      <dsp:txXfrm>
        <a:off x="2082371" y="1213314"/>
        <a:ext cx="1353196" cy="733734"/>
      </dsp:txXfrm>
    </dsp:sp>
    <dsp:sp modelId="{1BAAC86C-A833-4D91-BAE3-0B3A2DE6EAC1}">
      <dsp:nvSpPr>
        <dsp:cNvPr id="0" name=""/>
        <dsp:cNvSpPr/>
      </dsp:nvSpPr>
      <dsp:spPr>
        <a:xfrm>
          <a:off x="2059544" y="2089782"/>
          <a:ext cx="1398850" cy="779388"/>
        </a:xfrm>
        <a:prstGeom prst="roundRect">
          <a:avLst>
            <a:gd name="adj" fmla="val 1000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Parking</a:t>
          </a:r>
          <a:endParaRPr lang="en-US" sz="1500" kern="1200" dirty="0"/>
        </a:p>
      </dsp:txBody>
      <dsp:txXfrm>
        <a:off x="2082371" y="2112609"/>
        <a:ext cx="1353196" cy="733734"/>
      </dsp:txXfrm>
    </dsp:sp>
    <dsp:sp modelId="{31123F96-2F4E-43D3-82AC-026415FD325C}">
      <dsp:nvSpPr>
        <dsp:cNvPr id="0" name=""/>
        <dsp:cNvSpPr/>
      </dsp:nvSpPr>
      <dsp:spPr>
        <a:xfrm>
          <a:off x="2059544" y="2989076"/>
          <a:ext cx="1398850" cy="779388"/>
        </a:xfrm>
        <a:prstGeom prst="roundRect">
          <a:avLst>
            <a:gd name="adj" fmla="val 10000"/>
          </a:avLst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Auxiliary Services – Food, Copy, Rent</a:t>
          </a:r>
          <a:endParaRPr lang="en-US" sz="1500" kern="1200" dirty="0"/>
        </a:p>
      </dsp:txBody>
      <dsp:txXfrm>
        <a:off x="2082371" y="3011903"/>
        <a:ext cx="1353196" cy="733734"/>
      </dsp:txXfrm>
    </dsp:sp>
    <dsp:sp modelId="{F1FBF3A5-82E5-44AE-A106-94065CA22160}">
      <dsp:nvSpPr>
        <dsp:cNvPr id="0" name=""/>
        <dsp:cNvSpPr/>
      </dsp:nvSpPr>
      <dsp:spPr>
        <a:xfrm>
          <a:off x="3764393" y="0"/>
          <a:ext cx="1748563" cy="3967162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Foundation Funded</a:t>
          </a:r>
          <a:endParaRPr lang="en-US" sz="2400" kern="1200" dirty="0"/>
        </a:p>
      </dsp:txBody>
      <dsp:txXfrm>
        <a:off x="3764393" y="0"/>
        <a:ext cx="1748563" cy="1190148"/>
      </dsp:txXfrm>
    </dsp:sp>
    <dsp:sp modelId="{F4BAA8FC-1388-4BFD-A0D3-D2FED5504F58}">
      <dsp:nvSpPr>
        <dsp:cNvPr id="0" name=""/>
        <dsp:cNvSpPr/>
      </dsp:nvSpPr>
      <dsp:spPr>
        <a:xfrm>
          <a:off x="3939249" y="1191310"/>
          <a:ext cx="1398850" cy="1196153"/>
        </a:xfrm>
        <a:prstGeom prst="roundRect">
          <a:avLst>
            <a:gd name="adj" fmla="val 10000"/>
          </a:avLst>
        </a:prstGeom>
        <a:solidFill>
          <a:schemeClr val="accent5">
            <a:hueOff val="-3431561"/>
            <a:satOff val="-4773"/>
            <a:lumOff val="-18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Professional Development</a:t>
          </a:r>
          <a:endParaRPr lang="en-US" sz="1500" kern="1200" dirty="0"/>
        </a:p>
      </dsp:txBody>
      <dsp:txXfrm>
        <a:off x="3974283" y="1226344"/>
        <a:ext cx="1328782" cy="1126085"/>
      </dsp:txXfrm>
    </dsp:sp>
    <dsp:sp modelId="{0F9A0951-8635-4522-8E56-D80C2CF7B184}">
      <dsp:nvSpPr>
        <dsp:cNvPr id="0" name=""/>
        <dsp:cNvSpPr/>
      </dsp:nvSpPr>
      <dsp:spPr>
        <a:xfrm>
          <a:off x="3939249" y="2571488"/>
          <a:ext cx="1398850" cy="1196153"/>
        </a:xfrm>
        <a:prstGeom prst="roundRect">
          <a:avLst>
            <a:gd name="adj" fmla="val 10000"/>
          </a:avLst>
        </a:prstGeom>
        <a:solidFill>
          <a:schemeClr val="accent5">
            <a:hueOff val="-3921784"/>
            <a:satOff val="-5455"/>
            <a:lumOff val="-2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Scholarships</a:t>
          </a:r>
          <a:endParaRPr lang="en-US" sz="1500" kern="1200" dirty="0"/>
        </a:p>
      </dsp:txBody>
      <dsp:txXfrm>
        <a:off x="3974283" y="2606522"/>
        <a:ext cx="1328782" cy="1126085"/>
      </dsp:txXfrm>
    </dsp:sp>
    <dsp:sp modelId="{11951158-490C-45D7-9892-E7D709E64C06}">
      <dsp:nvSpPr>
        <dsp:cNvPr id="0" name=""/>
        <dsp:cNvSpPr/>
      </dsp:nvSpPr>
      <dsp:spPr>
        <a:xfrm>
          <a:off x="5644098" y="0"/>
          <a:ext cx="1748563" cy="3967162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Grant Funded</a:t>
          </a:r>
          <a:endParaRPr lang="en-US" sz="2400" kern="1200" dirty="0"/>
        </a:p>
      </dsp:txBody>
      <dsp:txXfrm>
        <a:off x="5644098" y="0"/>
        <a:ext cx="1748563" cy="1190148"/>
      </dsp:txXfrm>
    </dsp:sp>
    <dsp:sp modelId="{1BF42BD7-CDC2-480F-B496-26CB7A6C89B2}">
      <dsp:nvSpPr>
        <dsp:cNvPr id="0" name=""/>
        <dsp:cNvSpPr/>
      </dsp:nvSpPr>
      <dsp:spPr>
        <a:xfrm>
          <a:off x="5818955" y="1190245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National Science Foundation</a:t>
          </a:r>
          <a:endParaRPr lang="en-US" sz="1500" kern="1200" dirty="0"/>
        </a:p>
      </dsp:txBody>
      <dsp:txXfrm>
        <a:off x="5835882" y="1207172"/>
        <a:ext cx="1364996" cy="544077"/>
      </dsp:txXfrm>
    </dsp:sp>
    <dsp:sp modelId="{9CCC3EE2-10EE-4136-9B5D-4DFC64FBCB21}">
      <dsp:nvSpPr>
        <dsp:cNvPr id="0" name=""/>
        <dsp:cNvSpPr/>
      </dsp:nvSpPr>
      <dsp:spPr>
        <a:xfrm>
          <a:off x="5818955" y="1857088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Carl D. Perkins</a:t>
          </a:r>
          <a:endParaRPr lang="en-US" sz="1500" kern="1200" dirty="0"/>
        </a:p>
      </dsp:txBody>
      <dsp:txXfrm>
        <a:off x="5835882" y="1874015"/>
        <a:ext cx="1364996" cy="544077"/>
      </dsp:txXfrm>
    </dsp:sp>
    <dsp:sp modelId="{4A10A3D5-5C56-4D3C-8CC4-C48A5912BC87}">
      <dsp:nvSpPr>
        <dsp:cNvPr id="0" name=""/>
        <dsp:cNvSpPr/>
      </dsp:nvSpPr>
      <dsp:spPr>
        <a:xfrm>
          <a:off x="5818955" y="2523932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5392453"/>
            <a:satOff val="-7501"/>
            <a:lumOff val="-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WorkFirst</a:t>
          </a:r>
          <a:endParaRPr lang="en-US" sz="1500" kern="1200" dirty="0"/>
        </a:p>
      </dsp:txBody>
      <dsp:txXfrm>
        <a:off x="5835882" y="2540859"/>
        <a:ext cx="1364996" cy="544077"/>
      </dsp:txXfrm>
    </dsp:sp>
    <dsp:sp modelId="{30DF376A-5189-4476-A06B-9E7C1FC0C429}">
      <dsp:nvSpPr>
        <dsp:cNvPr id="0" name=""/>
        <dsp:cNvSpPr/>
      </dsp:nvSpPr>
      <dsp:spPr>
        <a:xfrm>
          <a:off x="5818955" y="3190775"/>
          <a:ext cx="1398850" cy="577931"/>
        </a:xfrm>
        <a:prstGeom prst="roundRect">
          <a:avLst>
            <a:gd name="adj" fmla="val 10000"/>
          </a:avLst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Department of Education</a:t>
          </a:r>
          <a:endParaRPr lang="en-US" sz="1500" kern="1200" dirty="0"/>
        </a:p>
      </dsp:txBody>
      <dsp:txXfrm>
        <a:off x="5835882" y="3207702"/>
        <a:ext cx="1364996" cy="544077"/>
      </dsp:txXfrm>
    </dsp:sp>
    <dsp:sp modelId="{C3768FB8-87E6-4E8A-93BE-56B14764731F}">
      <dsp:nvSpPr>
        <dsp:cNvPr id="0" name=""/>
        <dsp:cNvSpPr/>
      </dsp:nvSpPr>
      <dsp:spPr>
        <a:xfrm>
          <a:off x="7523804" y="0"/>
          <a:ext cx="1748563" cy="3967162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Capital Budget</a:t>
          </a:r>
          <a:endParaRPr lang="en-US" sz="2400" kern="1200" dirty="0"/>
        </a:p>
      </dsp:txBody>
      <dsp:txXfrm>
        <a:off x="7523804" y="0"/>
        <a:ext cx="1748563" cy="1190148"/>
      </dsp:txXfrm>
    </dsp:sp>
    <dsp:sp modelId="{E31687C1-EFA2-4620-87BA-BD85E8E82857}">
      <dsp:nvSpPr>
        <dsp:cNvPr id="0" name=""/>
        <dsp:cNvSpPr/>
      </dsp:nvSpPr>
      <dsp:spPr>
        <a:xfrm>
          <a:off x="7698660" y="1190487"/>
          <a:ext cx="1398850" cy="779388"/>
        </a:xfrm>
        <a:prstGeom prst="roundRect">
          <a:avLst>
            <a:gd name="adj" fmla="val 10000"/>
          </a:avLst>
        </a:prstGeom>
        <a:solidFill>
          <a:schemeClr val="accent5">
            <a:hueOff val="-6372898"/>
            <a:satOff val="-8864"/>
            <a:lumOff val="-33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Minor &amp; Major Projects</a:t>
          </a:r>
          <a:endParaRPr lang="en-US" sz="1500" kern="1200" dirty="0"/>
        </a:p>
      </dsp:txBody>
      <dsp:txXfrm>
        <a:off x="7721487" y="1213314"/>
        <a:ext cx="1353196" cy="733734"/>
      </dsp:txXfrm>
    </dsp:sp>
    <dsp:sp modelId="{07C8FE0A-D1EC-48C3-8FD6-A820F694FFFC}">
      <dsp:nvSpPr>
        <dsp:cNvPr id="0" name=""/>
        <dsp:cNvSpPr/>
      </dsp:nvSpPr>
      <dsp:spPr>
        <a:xfrm>
          <a:off x="7698660" y="2089782"/>
          <a:ext cx="1398850" cy="779388"/>
        </a:xfrm>
        <a:prstGeom prst="roundRect">
          <a:avLst>
            <a:gd name="adj" fmla="val 10000"/>
          </a:avLst>
        </a:prstGeom>
        <a:solidFill>
          <a:schemeClr val="accent5">
            <a:hueOff val="-6863122"/>
            <a:satOff val="-9546"/>
            <a:lumOff val="-36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Repair &amp; Program Improvement</a:t>
          </a:r>
          <a:endParaRPr lang="en-US" sz="1500" kern="1200" dirty="0"/>
        </a:p>
      </dsp:txBody>
      <dsp:txXfrm>
        <a:off x="7721487" y="2112609"/>
        <a:ext cx="1353196" cy="733734"/>
      </dsp:txXfrm>
    </dsp:sp>
    <dsp:sp modelId="{F1D559EB-DF2B-49B5-94A5-AFB5518A3D8A}">
      <dsp:nvSpPr>
        <dsp:cNvPr id="0" name=""/>
        <dsp:cNvSpPr/>
      </dsp:nvSpPr>
      <dsp:spPr>
        <a:xfrm>
          <a:off x="7698660" y="2989076"/>
          <a:ext cx="1398850" cy="77938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M&amp;O Funding</a:t>
          </a:r>
          <a:endParaRPr lang="en-US" sz="1500" kern="1200" dirty="0"/>
        </a:p>
      </dsp:txBody>
      <dsp:txXfrm>
        <a:off x="7721487" y="3011903"/>
        <a:ext cx="1353196" cy="733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7363" cy="465138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1" y="1"/>
            <a:ext cx="3027363" cy="465138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3B33B6CE-27E8-47E4-B3BA-E6F8677F5ABF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4"/>
            <a:ext cx="3027363" cy="465137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1" y="8818564"/>
            <a:ext cx="3027363" cy="465137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89F200F2-14F4-40D0-8EB1-4FC3EA3D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42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8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7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3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1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0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0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9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7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9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8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7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61EAC-6E68-4930-B62A-E471E38F35DA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92DBE-3A46-434F-A051-5D6AE60D5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8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" y="1899984"/>
            <a:ext cx="11430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ndara" panose="020E0502030303020204" pitchFamily="34" charset="0"/>
              </a:rPr>
              <a:t>Institutional</a:t>
            </a:r>
            <a:br>
              <a:rPr lang="en-US" dirty="0" smtClean="0">
                <a:latin typeface="Candara" panose="020E0502030303020204" pitchFamily="34" charset="0"/>
              </a:rPr>
            </a:br>
            <a:r>
              <a:rPr lang="en-US" sz="11500" dirty="0" smtClean="0">
                <a:latin typeface="Candara" panose="020E0502030303020204" pitchFamily="34" charset="0"/>
              </a:rPr>
              <a:t>Finance</a:t>
            </a:r>
            <a:r>
              <a:rPr lang="en-US" sz="1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$</a:t>
            </a:r>
            <a:r>
              <a:rPr lang="en-US" sz="11500" dirty="0" smtClean="0">
                <a:latin typeface="Candara" panose="020E0502030303020204" pitchFamily="34" charset="0"/>
              </a:rPr>
              <a:t> </a:t>
            </a:r>
            <a:r>
              <a:rPr lang="en-US" sz="6700" dirty="0" smtClean="0">
                <a:latin typeface="Candara" panose="020E0502030303020204" pitchFamily="34" charset="0"/>
              </a:rPr>
              <a:t>and</a:t>
            </a:r>
            <a:r>
              <a:rPr lang="en-US" sz="11500" dirty="0" smtClean="0">
                <a:latin typeface="Candara" panose="020E0502030303020204" pitchFamily="34" charset="0"/>
              </a:rPr>
              <a:t> </a:t>
            </a:r>
            <a:r>
              <a:rPr lang="en-US" sz="139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FUN</a:t>
            </a:r>
            <a:r>
              <a:rPr lang="en-US" sz="11500" dirty="0" err="1" smtClean="0">
                <a:latin typeface="Candara" panose="020E0502030303020204" pitchFamily="34" charset="0"/>
              </a:rPr>
              <a:t>ds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63326"/>
            <a:ext cx="9144000" cy="1655762"/>
          </a:xfrm>
        </p:spPr>
        <p:txBody>
          <a:bodyPr/>
          <a:lstStyle/>
          <a:p>
            <a:r>
              <a:rPr lang="en-US" sz="2800" dirty="0" smtClean="0"/>
              <a:t>College Council Resource Allocation Subcommittee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448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State Allocation Formula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825624"/>
            <a:ext cx="10515600" cy="503237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Minimum Operating Allowance (MOA)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District Enrollment Allocation Base (DEAB=state FTE target)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Student Achievement Initiative (SAI=performance funding)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High priority (high demand) enrollment weighted FTE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Provisos and earmarks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Total District (College) Allocation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1026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2235264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3010410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3816036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4608516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quals sig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35" y="4838894"/>
            <a:ext cx="813436" cy="144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2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State Allocation Formula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825624"/>
            <a:ext cx="10515600" cy="503237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Minimum Operating Allowance (MOA)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District Enrollment Allocation Base (DEAB)</a:t>
            </a:r>
          </a:p>
          <a:p>
            <a:pPr marL="457200" lvl="1" indent="0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Student Achievement Initiative (SAI)</a:t>
            </a:r>
          </a:p>
          <a:p>
            <a:pPr marL="457200" lvl="1" indent="0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High priority (high demand) enrollment weighted FTE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Provisos and earmarks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Total District (College) Allocation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1026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2235264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010410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816036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lus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4608516"/>
            <a:ext cx="403606" cy="40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quals sig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635" y="5147058"/>
            <a:ext cx="813436" cy="81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893635" y="1657350"/>
            <a:ext cx="8955215" cy="3876675"/>
          </a:xfrm>
          <a:prstGeom prst="rightArrow">
            <a:avLst/>
          </a:prstGeom>
          <a:solidFill>
            <a:srgbClr val="FFFF99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8258143" y="2235264"/>
            <a:ext cx="3591243" cy="2490700"/>
            <a:chOff x="8258143" y="2235264"/>
            <a:chExt cx="3591243" cy="2490700"/>
          </a:xfrm>
        </p:grpSpPr>
        <p:pic>
          <p:nvPicPr>
            <p:cNvPr id="2052" name="Picture 4" descr="Diverse graduates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58143" y="2235264"/>
              <a:ext cx="3591243" cy="249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8486775" y="4219642"/>
              <a:ext cx="3171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2060"/>
                  </a:solidFill>
                </a:rPr>
                <a:t>E  N  R  O  L  </a:t>
              </a:r>
              <a:r>
                <a:rPr lang="en-US" sz="2400" b="1" dirty="0" err="1" smtClean="0">
                  <a:solidFill>
                    <a:srgbClr val="002060"/>
                  </a:solidFill>
                </a:rPr>
                <a:t>L</a:t>
              </a:r>
              <a:r>
                <a:rPr lang="en-US" sz="2400" b="1" dirty="0" smtClean="0">
                  <a:solidFill>
                    <a:srgbClr val="002060"/>
                  </a:solidFill>
                </a:rPr>
                <a:t>  M  E  N  T</a:t>
              </a:r>
              <a:endParaRPr lang="en-US" sz="2400" b="1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192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Agenda and Outcomes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Operating budget overview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State appropriation and system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State funding and enrollment trends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FY 18-19: Additional context and district priorities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Questions &amp; Answers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596499"/>
            <a:ext cx="3952875" cy="226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78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269790" y="154460"/>
          <a:ext cx="11652421" cy="6549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0022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0931" y="210068"/>
          <a:ext cx="11850139" cy="6437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0497">
                  <a:extLst>
                    <a:ext uri="{9D8B030D-6E8A-4147-A177-3AD203B41FA5}">
                      <a16:colId xmlns:a16="http://schemas.microsoft.com/office/drawing/2014/main" val="2093327647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2891604822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868423538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3853062156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3019548310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1814484736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688216688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4056353439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2701923724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3986811720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3333481637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1273364053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2211667013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1985518507"/>
                    </a:ext>
                  </a:extLst>
                </a:gridCol>
                <a:gridCol w="761403">
                  <a:extLst>
                    <a:ext uri="{9D8B030D-6E8A-4147-A177-3AD203B41FA5}">
                      <a16:colId xmlns:a16="http://schemas.microsoft.com/office/drawing/2014/main" val="768347844"/>
                    </a:ext>
                  </a:extLst>
                </a:gridCol>
              </a:tblGrid>
              <a:tr h="24341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Seattle CPI Base Year: 2018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5591255"/>
                  </a:ext>
                </a:extLst>
              </a:tr>
              <a:tr h="438152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Washington Community and Technical College System </a:t>
                      </a:r>
                      <a:endParaRPr lang="en-US" sz="13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369543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$ in thousands</a:t>
                      </a:r>
                      <a:endParaRPr lang="en-US" sz="1000" b="0" i="1" u="none" strike="noStrike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Annual Expenditures in Constant Dollars*</a:t>
                      </a:r>
                      <a:endParaRPr lang="en-US" sz="10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Budgeted*</a:t>
                      </a:r>
                      <a:endParaRPr lang="en-US" sz="10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98578727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2009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2010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2011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2012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2013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2014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2016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2017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2018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48819652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State Funds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831,491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796,726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754,921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651,400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622,685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671,246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653,056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707,156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734,579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722,989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729,145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8980040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228,971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230,138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254,153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259,898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260,338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245,728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266,362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278,128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297,996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242,222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243,587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7709450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99,718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130,404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158,863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167,055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160,788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154,908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152,907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146,393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140,652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145,356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141,934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69945212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149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279,077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302,105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339,502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346,182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369,986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379,744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386,768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384,045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368,402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351,553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366,258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2725752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1,439,256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1,459,372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1,507,438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1,424,535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1,413,798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1,451,626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1,459,093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1,515,722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1,541,629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1,462,120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1,480,925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8851271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2223494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2009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2010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2011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2012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2013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2014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2016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2017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2018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u="none" strike="noStrike">
                          <a:effectLst/>
                        </a:rPr>
                        <a:t>FY 2019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8600599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NGF-S 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58%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44%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45%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47%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48%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49%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49%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0768261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16%</a:t>
                      </a:r>
                      <a:endParaRPr lang="en-US" sz="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16%</a:t>
                      </a:r>
                      <a:endParaRPr lang="en-US" sz="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05684144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7%</a:t>
                      </a:r>
                      <a:endParaRPr lang="en-US" sz="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10%</a:t>
                      </a:r>
                      <a:endParaRPr lang="en-US" sz="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93429954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149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19%</a:t>
                      </a:r>
                      <a:endParaRPr lang="en-US" sz="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25%</a:t>
                      </a:r>
                      <a:endParaRPr lang="en-US" sz="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86694452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83926064"/>
                  </a:ext>
                </a:extLst>
              </a:tr>
              <a:tr h="37729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Annual % Change in State Support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-3%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940559"/>
                  </a:ext>
                </a:extLst>
              </a:tr>
              <a:tr h="4016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Cumulative % Change in State Support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-9%</a:t>
                      </a:r>
                      <a:endParaRPr lang="en-US" sz="105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2047367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Cumulative</a:t>
                      </a:r>
                      <a:endParaRPr lang="en-US" sz="800" b="0" i="1" u="none" strike="noStrike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5740696"/>
                  </a:ext>
                </a:extLst>
              </a:tr>
              <a:tr h="29210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Annual % Change in 145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5687959"/>
                  </a:ext>
                </a:extLst>
              </a:tr>
              <a:tr h="29210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Annual % Change in 148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94711231"/>
                  </a:ext>
                </a:extLst>
              </a:tr>
              <a:tr h="29210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Annual % Change in 149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-1%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279865"/>
                  </a:ext>
                </a:extLst>
              </a:tr>
              <a:tr h="24341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02959147"/>
                  </a:ext>
                </a:extLst>
              </a:tr>
              <a:tr h="24341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*Adjusted by Seattle CPI, Base Year 2018.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91347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74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Seattle Central Enrollment Trends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825624"/>
            <a:ext cx="10515600" cy="5032375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98854" y="1482811"/>
          <a:ext cx="12093146" cy="5375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971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Agenda and Outcomes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Operating budget overview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State appropriation and system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State funding and enrollment trends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FY 18-19: Additional context and district priorities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Questions &amp; Answers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596499"/>
            <a:ext cx="3952875" cy="226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427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Additional Context &amp; Considerations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endParaRPr lang="en-US" sz="20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648950" cy="5032375"/>
          </a:xfrm>
        </p:spPr>
        <p:txBody>
          <a:bodyPr>
            <a:normAutofit/>
          </a:bodyPr>
          <a:lstStyle/>
          <a:p>
            <a:r>
              <a:rPr lang="en-US" dirty="0" smtClean="0"/>
              <a:t>35% of the 2% COLA increase (-$265K) </a:t>
            </a:r>
          </a:p>
          <a:p>
            <a:r>
              <a:rPr lang="en-US" dirty="0" smtClean="0"/>
              <a:t>Year 3 of the allocation model phase in (-684K)</a:t>
            </a:r>
          </a:p>
          <a:p>
            <a:r>
              <a:rPr lang="en-US" dirty="0" smtClean="0"/>
              <a:t>2% tuition increase (+365K)</a:t>
            </a:r>
          </a:p>
          <a:p>
            <a:r>
              <a:rPr lang="en-US" dirty="0" smtClean="0"/>
              <a:t>Increase in running start students ($+500K)</a:t>
            </a:r>
          </a:p>
          <a:p>
            <a:r>
              <a:rPr lang="en-US" dirty="0" smtClean="0"/>
              <a:t>Increase in district office spending (-$310K)</a:t>
            </a:r>
          </a:p>
          <a:p>
            <a:r>
              <a:rPr lang="en-US" dirty="0" smtClean="0"/>
              <a:t>One </a:t>
            </a:r>
            <a:r>
              <a:rPr lang="en-US" dirty="0"/>
              <a:t>monthly payroll totals </a:t>
            </a:r>
            <a:r>
              <a:rPr lang="en-US" dirty="0" smtClean="0"/>
              <a:t>$3+ </a:t>
            </a:r>
            <a:r>
              <a:rPr lang="en-US" dirty="0"/>
              <a:t>million</a:t>
            </a:r>
          </a:p>
          <a:p>
            <a:r>
              <a:rPr lang="en-US" dirty="0" smtClean="0"/>
              <a:t>Major Institutional Master Planning update to 2001 plan</a:t>
            </a:r>
          </a:p>
          <a:p>
            <a:r>
              <a:rPr lang="en-US" dirty="0" smtClean="0"/>
              <a:t>BAS Networking: year 2 implementation (-$232K)</a:t>
            </a:r>
          </a:p>
          <a:p>
            <a:r>
              <a:rPr lang="en-US" dirty="0" smtClean="0"/>
              <a:t>Matching funds for underserved populations grants (-$200K)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6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 </a:t>
            </a:r>
            <a:r>
              <a:rPr lang="en-US" dirty="0"/>
              <a:t>S</a:t>
            </a:r>
            <a:r>
              <a:rPr lang="en-US" dirty="0" smtClean="0"/>
              <a:t>trategic </a:t>
            </a:r>
            <a:r>
              <a:rPr lang="en-US" dirty="0"/>
              <a:t>I</a:t>
            </a:r>
            <a:r>
              <a:rPr lang="en-US" dirty="0" smtClean="0"/>
              <a:t>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Goal 1: Student </a:t>
            </a:r>
            <a:r>
              <a:rPr lang="en-US" sz="3600" b="1" dirty="0" smtClean="0"/>
              <a:t>Success</a:t>
            </a:r>
          </a:p>
          <a:p>
            <a:endParaRPr lang="en-US" sz="3600" dirty="0"/>
          </a:p>
          <a:p>
            <a:r>
              <a:rPr lang="en-US" sz="3600" b="1" dirty="0"/>
              <a:t>Goal 2: Equity, Diversity, Inclusion, and </a:t>
            </a:r>
            <a:r>
              <a:rPr lang="en-US" sz="3600" b="1" dirty="0" smtClean="0"/>
              <a:t>Community</a:t>
            </a:r>
          </a:p>
          <a:p>
            <a:endParaRPr lang="en-US" sz="3600" dirty="0"/>
          </a:p>
          <a:p>
            <a:r>
              <a:rPr lang="en-US" sz="3600" b="1" dirty="0"/>
              <a:t>Goal 3: Organizational </a:t>
            </a:r>
            <a:r>
              <a:rPr lang="en-US" sz="3600" b="1" dirty="0" smtClean="0"/>
              <a:t>Excellence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b="1" dirty="0"/>
              <a:t>Goal 4: Partnerships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52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b="1" dirty="0" smtClean="0">
                <a:latin typeface="Candara" panose="020E0502030303020204" pitchFamily="34" charset="0"/>
              </a:rPr>
              <a:t>Questions?</a:t>
            </a:r>
            <a:endParaRPr lang="en-US" sz="13800" b="1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Thank you!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59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Agenda and Outcomes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Operating budget overview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appropriation and system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funding and enrollment trends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FY 18-19: Additional context and district priorities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Questions &amp; Answers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596499"/>
            <a:ext cx="3952875" cy="226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7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Budgeted Expenses vs Actual</a:t>
            </a:r>
            <a:endParaRPr lang="en-US" dirty="0">
              <a:latin typeface="Candara" panose="020E0502030303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523791"/>
              </p:ext>
            </p:extLst>
          </p:nvPr>
        </p:nvGraphicFramePr>
        <p:xfrm>
          <a:off x="1055228" y="1571935"/>
          <a:ext cx="10081544" cy="4128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7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0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8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8037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Cost</a:t>
                      </a:r>
                      <a:r>
                        <a:rPr lang="en-US" sz="2000" b="1" baseline="0" dirty="0" smtClean="0"/>
                        <a:t> Center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16-17 Budget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16-17 Actual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Percent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037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Instruction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$23,802,968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$29,000,866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122%</a:t>
                      </a:r>
                      <a:endParaRPr lang="en-US" sz="2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037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Student Services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$4,441,181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$4,389,307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99%</a:t>
                      </a:r>
                      <a:endParaRPr lang="en-US" sz="2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037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Institutional Management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$2,007,625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$1,916,203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95%</a:t>
                      </a:r>
                      <a:endParaRPr lang="en-US" sz="2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037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Administrative Services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 $9,626,939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 $9,533,263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99%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8037">
                <a:tc>
                  <a:txBody>
                    <a:bodyPr/>
                    <a:lstStyle/>
                    <a:p>
                      <a:pPr lvl="0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Total Expenditures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 $39,878,713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 $44,839,639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112%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9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7230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Medium College Comparison</a:t>
            </a:r>
            <a:r>
              <a:rPr lang="en-US" dirty="0">
                <a:latin typeface="Candara" panose="020E0502030303020204" pitchFamily="34" charset="0"/>
              </a:rPr>
              <a:t/>
            </a:r>
            <a:br>
              <a:rPr lang="en-US" dirty="0">
                <a:latin typeface="Candara" panose="020E0502030303020204" pitchFamily="34" charset="0"/>
              </a:rPr>
            </a:br>
            <a:r>
              <a:rPr lang="en-US" sz="3600" dirty="0">
                <a:latin typeface="Candara" panose="020E0502030303020204" pitchFamily="34" charset="0"/>
              </a:rPr>
              <a:t>2017-18 Expenditures </a:t>
            </a:r>
            <a:r>
              <a:rPr lang="en-US" sz="3600" dirty="0" smtClean="0">
                <a:latin typeface="Candara" panose="020E0502030303020204" pitchFamily="34" charset="0"/>
              </a:rPr>
              <a:t>by Cost Center</a:t>
            </a:r>
            <a:endParaRPr lang="en-US" dirty="0">
              <a:latin typeface="Candara" panose="020E0502030303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8798761"/>
              </p:ext>
            </p:extLst>
          </p:nvPr>
        </p:nvGraphicFramePr>
        <p:xfrm>
          <a:off x="1371601" y="1562793"/>
          <a:ext cx="10820399" cy="521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12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883" y="10743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ndara" panose="020E0502030303020204" pitchFamily="34" charset="0"/>
              </a:rPr>
              <a:t>Medium College Comparison </a:t>
            </a:r>
            <a:r>
              <a:rPr lang="en-US" sz="3600" dirty="0" smtClean="0">
                <a:latin typeface="Candara" panose="020E0502030303020204" pitchFamily="34" charset="0"/>
              </a:rPr>
              <a:t/>
            </a:r>
            <a:br>
              <a:rPr lang="en-US" sz="3600" dirty="0" smtClean="0">
                <a:latin typeface="Candara" panose="020E0502030303020204" pitchFamily="34" charset="0"/>
              </a:rPr>
            </a:br>
            <a:r>
              <a:rPr lang="en-US" sz="3600" dirty="0" smtClean="0">
                <a:latin typeface="Candara" panose="020E0502030303020204" pitchFamily="34" charset="0"/>
              </a:rPr>
              <a:t>2017-18 Anticipated Funding Sources</a:t>
            </a:r>
            <a:endParaRPr lang="en-US" sz="3600" dirty="0">
              <a:latin typeface="Candara" panose="020E050203030302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0144240"/>
              </p:ext>
            </p:extLst>
          </p:nvPr>
        </p:nvGraphicFramePr>
        <p:xfrm>
          <a:off x="415637" y="1123720"/>
          <a:ext cx="9407878" cy="53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24575" y="5664498"/>
            <a:ext cx="5229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Running </a:t>
            </a:r>
            <a:r>
              <a:rPr lang="en-US" dirty="0"/>
              <a:t>Start, International Programs, </a:t>
            </a:r>
            <a:r>
              <a:rPr lang="en-US" dirty="0" smtClean="0"/>
              <a:t>eLearning,</a:t>
            </a:r>
          </a:p>
          <a:p>
            <a:r>
              <a:rPr lang="en-US" dirty="0" smtClean="0"/>
              <a:t>	Foundation</a:t>
            </a:r>
            <a:r>
              <a:rPr lang="en-US" dirty="0"/>
              <a:t>, and other enterprises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32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from past presentations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at Year end? </a:t>
            </a:r>
          </a:p>
          <a:p>
            <a:endParaRPr lang="en-US" dirty="0"/>
          </a:p>
          <a:p>
            <a:r>
              <a:rPr lang="en-US" dirty="0" smtClean="0"/>
              <a:t>How do you represent your department to get more? </a:t>
            </a:r>
          </a:p>
          <a:p>
            <a:endParaRPr lang="en-US" dirty="0"/>
          </a:p>
          <a:p>
            <a:r>
              <a:rPr lang="en-US" dirty="0" smtClean="0"/>
              <a:t>Why are some unit not (or why don’t some units feel</a:t>
            </a:r>
            <a:r>
              <a:rPr lang="en-US" smtClean="0"/>
              <a:t>) represented?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1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2066925" y="857250"/>
            <a:ext cx="8058150" cy="109855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The Big Picture</a:t>
            </a:r>
            <a:endParaRPr lang="en-US" dirty="0">
              <a:latin typeface="Candara" panose="020E0502030303020204" pitchFamily="34" charset="0"/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072375"/>
              </p:ext>
            </p:extLst>
          </p:nvPr>
        </p:nvGraphicFramePr>
        <p:xfrm>
          <a:off x="1514475" y="2162175"/>
          <a:ext cx="9277350" cy="3967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 descr="Image result for push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662" y="561975"/>
            <a:ext cx="824802" cy="776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fram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774030"/>
            <a:ext cx="10648950" cy="47434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77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16 – 17 Revenue Budget vs Actual</a:t>
            </a:r>
            <a:endParaRPr lang="en-US" dirty="0">
              <a:latin typeface="Candara" panose="020E0502030303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471783"/>
              </p:ext>
            </p:extLst>
          </p:nvPr>
        </p:nvGraphicFramePr>
        <p:xfrm>
          <a:off x="984250" y="1567395"/>
          <a:ext cx="10369552" cy="3978135"/>
        </p:xfrm>
        <a:graphic>
          <a:graphicData uri="http://schemas.openxmlformats.org/drawingml/2006/table">
            <a:tbl>
              <a:tblPr firstRow="1" bandRow="1">
                <a:solidFill>
                  <a:schemeClr val="accent5">
                    <a:lumMod val="20000"/>
                    <a:lumOff val="80000"/>
                  </a:schemeClr>
                </a:solidFill>
                <a:tableStyleId>{46F890A9-2807-4EBB-B81D-B2AA78EC7F39}</a:tableStyleId>
              </a:tblPr>
              <a:tblGrid>
                <a:gridCol w="3225800">
                  <a:extLst>
                    <a:ext uri="{9D8B030D-6E8A-4147-A177-3AD203B41FA5}">
                      <a16:colId xmlns:a16="http://schemas.microsoft.com/office/drawing/2014/main" val="981875831"/>
                    </a:ext>
                  </a:extLst>
                </a:gridCol>
                <a:gridCol w="2400815">
                  <a:extLst>
                    <a:ext uri="{9D8B030D-6E8A-4147-A177-3AD203B41FA5}">
                      <a16:colId xmlns:a16="http://schemas.microsoft.com/office/drawing/2014/main" val="1766921582"/>
                    </a:ext>
                  </a:extLst>
                </a:gridCol>
                <a:gridCol w="2471351">
                  <a:extLst>
                    <a:ext uri="{9D8B030D-6E8A-4147-A177-3AD203B41FA5}">
                      <a16:colId xmlns:a16="http://schemas.microsoft.com/office/drawing/2014/main" val="2246047781"/>
                    </a:ext>
                  </a:extLst>
                </a:gridCol>
                <a:gridCol w="2271586">
                  <a:extLst>
                    <a:ext uri="{9D8B030D-6E8A-4147-A177-3AD203B41FA5}">
                      <a16:colId xmlns:a16="http://schemas.microsoft.com/office/drawing/2014/main" val="847174874"/>
                    </a:ext>
                  </a:extLst>
                </a:gridCol>
              </a:tblGrid>
              <a:tr h="49618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Revenue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Source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FY17 Forecast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FY17 Actual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Year-end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C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615766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Operating Fee (tuition)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$10,415,682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$10,215,682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979392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S&amp;A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$1,127,000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$1,315,889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117%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642589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Technology</a:t>
                      </a:r>
                      <a:r>
                        <a:rPr lang="en-US" baseline="0" dirty="0" smtClean="0"/>
                        <a:t> 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$576,962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$587,060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102%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562887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Running</a:t>
                      </a:r>
                      <a:r>
                        <a:rPr lang="en-US" baseline="0" dirty="0" smtClean="0"/>
                        <a:t> Start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$1,319,893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$1,813,879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137%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420674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International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$18,896,754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$19,341,583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102%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371722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eLearning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$115,382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$127,057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347842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Continuing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$255,472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$292,264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114%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98711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r>
                        <a:rPr lang="en-US" dirty="0" smtClean="0"/>
                        <a:t>Auxiliary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$3,454,235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$3,778,986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109%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261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9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829" y="1497285"/>
            <a:ext cx="7593932" cy="53607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3438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ndara" panose="020E0502030303020204" pitchFamily="34" charset="0"/>
              </a:rPr>
              <a:t>2017-18 Income by Funding Sources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4575" y="5664498"/>
            <a:ext cx="5229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Running </a:t>
            </a:r>
            <a:r>
              <a:rPr lang="en-US" dirty="0"/>
              <a:t>Start, International Programs, </a:t>
            </a:r>
            <a:r>
              <a:rPr lang="en-US" dirty="0" smtClean="0"/>
              <a:t>eLearning,</a:t>
            </a:r>
          </a:p>
          <a:p>
            <a:r>
              <a:rPr lang="en-US" dirty="0" smtClean="0"/>
              <a:t>	Foundation</a:t>
            </a:r>
            <a:r>
              <a:rPr lang="en-US" dirty="0"/>
              <a:t>, and other enterprises</a:t>
            </a:r>
          </a:p>
          <a:p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6453187" y="1587500"/>
          <a:ext cx="4572000" cy="240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00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2017-18 Operating Budget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$4M operating </a:t>
            </a:r>
            <a:r>
              <a:rPr lang="en-US" dirty="0"/>
              <a:t>budget based on:</a:t>
            </a:r>
          </a:p>
          <a:p>
            <a:pPr marL="0" indent="0">
              <a:buNone/>
            </a:pPr>
            <a:r>
              <a:rPr lang="en-US" dirty="0"/>
              <a:t>FTE Assumptions: </a:t>
            </a:r>
          </a:p>
          <a:p>
            <a:pPr lvl="1"/>
            <a:r>
              <a:rPr lang="en-US" dirty="0" smtClean="0"/>
              <a:t>4,843 </a:t>
            </a:r>
            <a:r>
              <a:rPr lang="en-US" dirty="0"/>
              <a:t>regular state-funded </a:t>
            </a:r>
            <a:r>
              <a:rPr lang="en-US" sz="2000" i="1" dirty="0"/>
              <a:t>(compared to </a:t>
            </a:r>
            <a:r>
              <a:rPr lang="en-US" sz="2000" i="1" dirty="0" smtClean="0"/>
              <a:t>4,989 </a:t>
            </a:r>
            <a:r>
              <a:rPr lang="en-US" sz="2000" i="1" dirty="0"/>
              <a:t>in 16-17)</a:t>
            </a:r>
          </a:p>
          <a:p>
            <a:pPr lvl="1"/>
            <a:r>
              <a:rPr lang="en-US" dirty="0" smtClean="0"/>
              <a:t>680 </a:t>
            </a:r>
            <a:r>
              <a:rPr lang="en-US" dirty="0"/>
              <a:t>Running Start </a:t>
            </a:r>
            <a:r>
              <a:rPr lang="en-US" sz="2000" i="1" dirty="0"/>
              <a:t>(compared to </a:t>
            </a:r>
            <a:r>
              <a:rPr lang="en-US" sz="2000" i="1" dirty="0" smtClean="0"/>
              <a:t>459 </a:t>
            </a:r>
            <a:r>
              <a:rPr lang="en-US" sz="2000" i="1" dirty="0"/>
              <a:t>in 16-17)</a:t>
            </a:r>
          </a:p>
          <a:p>
            <a:pPr lvl="1"/>
            <a:r>
              <a:rPr lang="en-US" dirty="0" smtClean="0"/>
              <a:t>1,032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International Programs </a:t>
            </a:r>
            <a:r>
              <a:rPr lang="en-US" sz="2000" i="1" dirty="0"/>
              <a:t>(compared to </a:t>
            </a:r>
            <a:r>
              <a:rPr lang="en-US" sz="2000" i="1" dirty="0" smtClean="0"/>
              <a:t>1,114 </a:t>
            </a:r>
            <a:r>
              <a:rPr lang="en-US" sz="2000" i="1" dirty="0"/>
              <a:t>in 16-17)</a:t>
            </a:r>
          </a:p>
          <a:p>
            <a:pPr marL="0" indent="0">
              <a:buNone/>
            </a:pPr>
            <a:r>
              <a:rPr lang="en-US" dirty="0"/>
              <a:t>Basically overall flat enrollment</a:t>
            </a:r>
          </a:p>
          <a:p>
            <a:pPr lvl="1"/>
            <a:r>
              <a:rPr lang="en-US" dirty="0"/>
              <a:t>Conservative approach</a:t>
            </a:r>
          </a:p>
          <a:p>
            <a:pPr lvl="1"/>
            <a:r>
              <a:rPr lang="en-US" dirty="0"/>
              <a:t>Some growth in targeted disciplines/programs</a:t>
            </a:r>
          </a:p>
          <a:p>
            <a:pPr marL="0" indent="0">
              <a:buNone/>
            </a:pPr>
            <a:r>
              <a:rPr lang="en-US" dirty="0" smtClean="0"/>
              <a:t>2% </a:t>
            </a:r>
            <a:r>
              <a:rPr lang="en-US" dirty="0"/>
              <a:t>increase in resident </a:t>
            </a:r>
            <a:r>
              <a:rPr lang="en-US" dirty="0" smtClean="0"/>
              <a:t>tuition</a:t>
            </a:r>
            <a:endParaRPr lang="en-US" sz="2000" i="1" dirty="0"/>
          </a:p>
        </p:txBody>
      </p:sp>
      <p:pic>
        <p:nvPicPr>
          <p:cNvPr id="2050" name="Picture 2" descr="Image result for ideas and mo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1475" y="2928938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33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2017-18 Budgeted Funding Sources</a:t>
            </a:r>
            <a:endParaRPr lang="en-US" dirty="0">
              <a:latin typeface="Candara" panose="020E0502030303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121815"/>
              </p:ext>
            </p:extLst>
          </p:nvPr>
        </p:nvGraphicFramePr>
        <p:xfrm>
          <a:off x="981074" y="1517904"/>
          <a:ext cx="10372724" cy="5051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8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1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961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Fund Source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2016-2017 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2017-2018 </a:t>
                      </a:r>
                      <a:endParaRPr lang="en-US" sz="2000" b="1" dirty="0"/>
                    </a:p>
                  </a:txBody>
                  <a:tcPr anchor="ctr">
                    <a:solidFill>
                      <a:srgbClr val="7C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843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State Appropriation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$23,541,209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$22,487,872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130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Operating Fee (tuition)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$10,215,682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$10,661,118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335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Local Funds </a:t>
                      </a:r>
                      <a:r>
                        <a:rPr lang="en-US" sz="900" b="0" dirty="0" smtClean="0"/>
                        <a:t>(Cost Recovery/Contract</a:t>
                      </a:r>
                      <a:r>
                        <a:rPr lang="en-US" sz="900" b="0" baseline="0" dirty="0" smtClean="0"/>
                        <a:t> Funds from International and Running Start)</a:t>
                      </a:r>
                      <a:endParaRPr lang="en-US" sz="9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$10,013,614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 $10,152,753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16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Fund Reserves (IP</a:t>
                      </a:r>
                      <a:r>
                        <a:rPr lang="en-US" sz="2000" b="0" baseline="0" dirty="0" smtClean="0"/>
                        <a:t> Temp Allotment)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$2,500,000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4112569"/>
                  </a:ext>
                </a:extLst>
              </a:tr>
              <a:tr h="481090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 smtClean="0"/>
                        <a:t>Carryforward (Net)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$3,572,505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$ 4,468,520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pPr lvl="0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TOTAL</a:t>
                      </a:r>
                      <a:r>
                        <a:rPr lang="en-US" sz="2000" b="1" baseline="0" dirty="0" smtClean="0">
                          <a:solidFill>
                            <a:srgbClr val="263A7C"/>
                          </a:solidFill>
                        </a:rPr>
                        <a:t> ALLOCATION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$49,843,011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 $47,770,263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1405">
                <a:tc>
                  <a:txBody>
                    <a:bodyPr/>
                    <a:lstStyle/>
                    <a:p>
                      <a:pPr lvl="0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Total Expenditures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$44,931,005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 smtClean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978073"/>
                  </a:ext>
                </a:extLst>
              </a:tr>
              <a:tr h="724916">
                <a:tc>
                  <a:txBody>
                    <a:bodyPr/>
                    <a:lstStyle/>
                    <a:p>
                      <a:pPr lvl="0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Operating Balance (Carryforward</a:t>
                      </a:r>
                      <a:r>
                        <a:rPr lang="en-US" sz="2000" b="1" baseline="0" dirty="0" smtClean="0">
                          <a:solidFill>
                            <a:srgbClr val="263A7C"/>
                          </a:solidFill>
                        </a:rPr>
                        <a:t> (gross))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263A7C"/>
                          </a:solidFill>
                        </a:rPr>
                        <a:t>$4,882,006</a:t>
                      </a:r>
                      <a:endParaRPr lang="en-US" sz="2000" b="1" dirty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 smtClean="0">
                        <a:solidFill>
                          <a:srgbClr val="263A7C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659549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9705974" y="5069589"/>
            <a:ext cx="1647825" cy="752475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3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614" y="1177536"/>
            <a:ext cx="9553575" cy="58893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Seattle Central </a:t>
            </a:r>
            <a:br>
              <a:rPr lang="en-US" dirty="0" smtClean="0">
                <a:latin typeface="Candara" panose="020E0502030303020204" pitchFamily="34" charset="0"/>
              </a:rPr>
            </a:br>
            <a:r>
              <a:rPr lang="en-US" dirty="0" smtClean="0">
                <a:latin typeface="Candara" panose="020E0502030303020204" pitchFamily="34" charset="0"/>
              </a:rPr>
              <a:t>2017-18 Expenditure by Cost Center </a:t>
            </a:r>
            <a:endParaRPr lang="en-US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0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anose="020E0502030303020204" pitchFamily="34" charset="0"/>
              </a:rPr>
              <a:t>Agenda and Outcomes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Operating budget overview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State appropriation and system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funding and enrollment trends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FY 18-19: Additional context and district priorities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Questions &amp; Answers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596499"/>
            <a:ext cx="3952875" cy="226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99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3199</TotalTime>
  <Words>1194</Words>
  <Application>Microsoft Office PowerPoint</Application>
  <PresentationFormat>Widescreen</PresentationFormat>
  <Paragraphs>448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Candara</vt:lpstr>
      <vt:lpstr>Freestyle Script</vt:lpstr>
      <vt:lpstr>Verdana</vt:lpstr>
      <vt:lpstr>Office Theme</vt:lpstr>
      <vt:lpstr>Institutional Finance$ and FUNds</vt:lpstr>
      <vt:lpstr>Agenda and Outcomes</vt:lpstr>
      <vt:lpstr>The Big Picture</vt:lpstr>
      <vt:lpstr>16 – 17 Revenue Budget vs Actual</vt:lpstr>
      <vt:lpstr>2017-18 Income by Funding Sources</vt:lpstr>
      <vt:lpstr>2017-18 Operating Budget</vt:lpstr>
      <vt:lpstr>2017-18 Budgeted Funding Sources</vt:lpstr>
      <vt:lpstr>Seattle Central  2017-18 Expenditure by Cost Center </vt:lpstr>
      <vt:lpstr>Agenda and Outcomes</vt:lpstr>
      <vt:lpstr>State Allocation Formula</vt:lpstr>
      <vt:lpstr>State Allocation Formula</vt:lpstr>
      <vt:lpstr>Agenda and Outcomes</vt:lpstr>
      <vt:lpstr>PowerPoint Presentation</vt:lpstr>
      <vt:lpstr>PowerPoint Presentation</vt:lpstr>
      <vt:lpstr>Seattle Central Enrollment Trends</vt:lpstr>
      <vt:lpstr>Agenda and Outcomes</vt:lpstr>
      <vt:lpstr>Additional Context &amp; Considerations </vt:lpstr>
      <vt:lpstr>District Strategic Initiatives</vt:lpstr>
      <vt:lpstr>Questions?</vt:lpstr>
      <vt:lpstr>Budgeted Expenses vs Actual</vt:lpstr>
      <vt:lpstr>Medium College Comparison 2017-18 Expenditures by Cost Center</vt:lpstr>
      <vt:lpstr>Medium College Comparison  2017-18 Anticipated Funding Sources</vt:lpstr>
      <vt:lpstr>Questions from past presentations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Funds</dc:title>
  <dc:creator>Nathan Langstraat</dc:creator>
  <cp:lastModifiedBy>Riveland, Bruce</cp:lastModifiedBy>
  <cp:revision>192</cp:revision>
  <cp:lastPrinted>2018-04-10T21:54:52Z</cp:lastPrinted>
  <dcterms:created xsi:type="dcterms:W3CDTF">2016-07-14T18:47:59Z</dcterms:created>
  <dcterms:modified xsi:type="dcterms:W3CDTF">2018-08-23T18:42:56Z</dcterms:modified>
</cp:coreProperties>
</file>